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9" r:id="rId14"/>
    <p:sldId id="268" r:id="rId15"/>
    <p:sldId id="270" r:id="rId16"/>
    <p:sldId id="271" r:id="rId17"/>
    <p:sldId id="272" r:id="rId18"/>
    <p:sldId id="273" r:id="rId19"/>
    <p:sldId id="274" r:id="rId20"/>
    <p:sldId id="275" r:id="rId2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Rg st="1" end="20"/>
    <p:penClr>
      <a:srgbClr val="FF0000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8" d="100"/>
          <a:sy n="68" d="100"/>
        </p:scale>
        <p:origin x="-1434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AB0777-4C60-462E-A92C-CDAFD498799C}" type="datetimeFigureOut">
              <a:rPr lang="en-US" smtClean="0"/>
              <a:pPr/>
              <a:t>11/27/2021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DE6EB8-52AB-45EA-A660-3E1EBFA7298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AB0777-4C60-462E-A92C-CDAFD498799C}" type="datetimeFigureOut">
              <a:rPr lang="en-US" smtClean="0"/>
              <a:pPr/>
              <a:t>11/27/2021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DE6EB8-52AB-45EA-A660-3E1EBFA7298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AB0777-4C60-462E-A92C-CDAFD498799C}" type="datetimeFigureOut">
              <a:rPr lang="en-US" smtClean="0"/>
              <a:pPr/>
              <a:t>11/27/2021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DE6EB8-52AB-45EA-A660-3E1EBFA7298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AB0777-4C60-462E-A92C-CDAFD498799C}" type="datetimeFigureOut">
              <a:rPr lang="en-US" smtClean="0"/>
              <a:pPr/>
              <a:t>11/27/2021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DE6EB8-52AB-45EA-A660-3E1EBFA7298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AB0777-4C60-462E-A92C-CDAFD498799C}" type="datetimeFigureOut">
              <a:rPr lang="en-US" smtClean="0"/>
              <a:pPr/>
              <a:t>11/27/2021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DE6EB8-52AB-45EA-A660-3E1EBFA7298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AB0777-4C60-462E-A92C-CDAFD498799C}" type="datetimeFigureOut">
              <a:rPr lang="en-US" smtClean="0"/>
              <a:pPr/>
              <a:t>11/27/2021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DE6EB8-52AB-45EA-A660-3E1EBFA7298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AB0777-4C60-462E-A92C-CDAFD498799C}" type="datetimeFigureOut">
              <a:rPr lang="en-US" smtClean="0"/>
              <a:pPr/>
              <a:t>11/27/2021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DE6EB8-52AB-45EA-A660-3E1EBFA7298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AB0777-4C60-462E-A92C-CDAFD498799C}" type="datetimeFigureOut">
              <a:rPr lang="en-US" smtClean="0"/>
              <a:pPr/>
              <a:t>11/27/2021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DE6EB8-52AB-45EA-A660-3E1EBFA7298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AB0777-4C60-462E-A92C-CDAFD498799C}" type="datetimeFigureOut">
              <a:rPr lang="en-US" smtClean="0"/>
              <a:pPr/>
              <a:t>11/27/2021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DE6EB8-52AB-45EA-A660-3E1EBFA7298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AB0777-4C60-462E-A92C-CDAFD498799C}" type="datetimeFigureOut">
              <a:rPr lang="en-US" smtClean="0"/>
              <a:pPr/>
              <a:t>11/27/2021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DE6EB8-52AB-45EA-A660-3E1EBFA7298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AB0777-4C60-462E-A92C-CDAFD498799C}" type="datetimeFigureOut">
              <a:rPr lang="en-US" smtClean="0"/>
              <a:pPr/>
              <a:t>11/27/2021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fld id="{59DE6EB8-52AB-45EA-A660-3E1EBFA7298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0EAB0777-4C60-462E-A92C-CDAFD498799C}" type="datetimeFigureOut">
              <a:rPr lang="en-US" smtClean="0"/>
              <a:pPr/>
              <a:t>11/27/2021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59DE6EB8-52AB-45EA-A660-3E1EBFA72987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0"/>
            <a:ext cx="7851648" cy="457200"/>
          </a:xfrm>
        </p:spPr>
        <p:txBody>
          <a:bodyPr>
            <a:normAutofit fontScale="90000"/>
          </a:bodyPr>
          <a:lstStyle/>
          <a:p>
            <a:pPr algn="just"/>
            <a:r>
              <a:rPr lang="en-US" sz="3600" dirty="0" smtClean="0">
                <a:solidFill>
                  <a:srgbClr val="FF0000"/>
                </a:solidFill>
              </a:rPr>
              <a:t>BANKING  DATABASE  MANAGEMENT SYSTEM</a:t>
            </a:r>
            <a:endParaRPr lang="en-US" sz="3600" dirty="0">
              <a:solidFill>
                <a:srgbClr val="FF000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685800"/>
            <a:ext cx="9144000" cy="6172200"/>
          </a:xfrm>
        </p:spPr>
        <p:txBody>
          <a:bodyPr/>
          <a:lstStyle/>
          <a:p>
            <a:pPr algn="just"/>
            <a:r>
              <a:rPr lang="en-US" dirty="0" err="1" smtClean="0"/>
              <a:t>hxhss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5800"/>
            <a:ext cx="3124200" cy="24384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0370" y="2687782"/>
            <a:ext cx="2800350" cy="21336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400" y="4419600"/>
            <a:ext cx="2667000" cy="2286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="" xmlns:p14="http://schemas.microsoft.com/office/powerpoint/2010/main" val="1091302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0"/>
            <a:ext cx="7772400" cy="533400"/>
          </a:xfrm>
        </p:spPr>
        <p:txBody>
          <a:bodyPr/>
          <a:lstStyle/>
          <a:p>
            <a:r>
              <a:rPr lang="en-US" sz="3200" dirty="0" smtClean="0">
                <a:solidFill>
                  <a:srgbClr val="FF0000"/>
                </a:solidFill>
                <a:effectLst/>
              </a:rPr>
              <a:t>    REPORT OF BANKING  DATABASE  SYSTEM</a:t>
            </a:r>
            <a:endParaRPr lang="en-US" sz="3200" dirty="0">
              <a:solidFill>
                <a:srgbClr val="FF0000"/>
              </a:solidFill>
              <a:effectLst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0" y="609600"/>
            <a:ext cx="9144000" cy="6248400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FFC000"/>
                </a:solidFill>
              </a:rPr>
              <a:t>                                            </a:t>
            </a:r>
          </a:p>
          <a:p>
            <a:r>
              <a:rPr lang="en-US" b="1" dirty="0">
                <a:solidFill>
                  <a:srgbClr val="FFC000"/>
                </a:solidFill>
              </a:rPr>
              <a:t> </a:t>
            </a:r>
            <a:r>
              <a:rPr lang="en-US" b="1" dirty="0" smtClean="0">
                <a:solidFill>
                  <a:srgbClr val="FFC000"/>
                </a:solidFill>
              </a:rPr>
              <a:t>                                             INTRODUCTION</a:t>
            </a:r>
          </a:p>
          <a:p>
            <a:endParaRPr lang="en-US" b="1" dirty="0" smtClean="0">
              <a:solidFill>
                <a:srgbClr val="FFC000"/>
              </a:solidFill>
            </a:endParaRPr>
          </a:p>
          <a:p>
            <a:pPr algn="just"/>
            <a:r>
              <a:rPr lang="en-US" dirty="0"/>
              <a:t>The “</a:t>
            </a:r>
            <a:r>
              <a:rPr lang="en-US" dirty="0" smtClean="0"/>
              <a:t>Banking Database Management System” </a:t>
            </a:r>
            <a:r>
              <a:rPr lang="en-US" dirty="0"/>
              <a:t>project is a model Internet Banking Site. This </a:t>
            </a:r>
            <a:r>
              <a:rPr lang="en-US" dirty="0" smtClean="0"/>
              <a:t>site enables </a:t>
            </a:r>
            <a:r>
              <a:rPr lang="en-US" dirty="0"/>
              <a:t>the customers to perform the basic banking transactions by sitting at their office or at </a:t>
            </a:r>
            <a:r>
              <a:rPr lang="en-US" dirty="0" smtClean="0"/>
              <a:t>homes </a:t>
            </a:r>
            <a:r>
              <a:rPr lang="en-US" dirty="0"/>
              <a:t>through PC or laptop. The system provides the access to the customer to create an </a:t>
            </a:r>
            <a:r>
              <a:rPr lang="en-US" dirty="0" smtClean="0"/>
              <a:t>account</a:t>
            </a:r>
            <a:r>
              <a:rPr lang="en-US" dirty="0"/>
              <a:t>, deposit/withdraw the cash from his account, also to view reports of all accounts </a:t>
            </a:r>
            <a:r>
              <a:rPr lang="en-US" dirty="0" smtClean="0"/>
              <a:t>present</a:t>
            </a:r>
            <a:r>
              <a:rPr lang="en-US" dirty="0"/>
              <a:t>. The customers can access the banks website for viewing their Account details and </a:t>
            </a:r>
            <a:r>
              <a:rPr lang="en-US" dirty="0" smtClean="0"/>
              <a:t>perform </a:t>
            </a:r>
            <a:r>
              <a:rPr lang="en-US" dirty="0"/>
              <a:t>the transactions on account as per their requirements. With Internet Banking, the </a:t>
            </a:r>
            <a:r>
              <a:rPr lang="en-US" dirty="0" smtClean="0"/>
              <a:t>brick </a:t>
            </a:r>
            <a:r>
              <a:rPr lang="en-US" dirty="0"/>
              <a:t>and mortar structure of the traditional banking gets converted into a click and portal </a:t>
            </a:r>
            <a:r>
              <a:rPr lang="en-US" dirty="0" smtClean="0"/>
              <a:t>model</a:t>
            </a:r>
            <a:r>
              <a:rPr lang="en-US" dirty="0"/>
              <a:t>, thereby giving a concept of virtual banking a real shape. Thus today's banking is no </a:t>
            </a:r>
          </a:p>
          <a:p>
            <a:pPr algn="just"/>
            <a:r>
              <a:rPr lang="en-US" dirty="0"/>
              <a:t>longer confined to branches. E-banking facilitates banking transactions by customers round </a:t>
            </a:r>
            <a:r>
              <a:rPr lang="en-US" dirty="0" smtClean="0"/>
              <a:t>the </a:t>
            </a:r>
            <a:r>
              <a:rPr lang="en-US" dirty="0"/>
              <a:t>clock globally.</a:t>
            </a:r>
          </a:p>
          <a:p>
            <a:pPr algn="just"/>
            <a:endParaRPr lang="en-US" b="1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42758386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0"/>
            <a:ext cx="7772400" cy="533400"/>
          </a:xfrm>
        </p:spPr>
        <p:txBody>
          <a:bodyPr/>
          <a:lstStyle/>
          <a:p>
            <a:r>
              <a:rPr lang="en-US" sz="2800" dirty="0" smtClean="0">
                <a:solidFill>
                  <a:srgbClr val="FFC000"/>
                </a:solidFill>
                <a:effectLst/>
              </a:rPr>
              <a:t>                        Main </a:t>
            </a:r>
            <a:r>
              <a:rPr lang="en-US" sz="2800" dirty="0">
                <a:solidFill>
                  <a:srgbClr val="FFC000"/>
                </a:solidFill>
                <a:effectLst/>
              </a:rPr>
              <a:t>P</a:t>
            </a:r>
            <a:r>
              <a:rPr lang="en-US" sz="2800" dirty="0" smtClean="0">
                <a:solidFill>
                  <a:srgbClr val="FFC000"/>
                </a:solidFill>
                <a:effectLst/>
              </a:rPr>
              <a:t>urpose of Banking</a:t>
            </a:r>
            <a:endParaRPr lang="en-US" sz="2800" dirty="0">
              <a:solidFill>
                <a:srgbClr val="FFC000"/>
              </a:solidFill>
              <a:effectLst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0" y="685800"/>
            <a:ext cx="9144000" cy="6172200"/>
          </a:xfrm>
        </p:spPr>
        <p:txBody>
          <a:bodyPr>
            <a:normAutofit/>
          </a:bodyPr>
          <a:lstStyle/>
          <a:p>
            <a:pPr algn="just"/>
            <a:r>
              <a:rPr lang="en-US" dirty="0"/>
              <a:t>The Traditional way of maintaining details of a user in a bank was to enter the details and </a:t>
            </a:r>
            <a:r>
              <a:rPr lang="en-US" dirty="0" smtClean="0"/>
              <a:t>record </a:t>
            </a:r>
            <a:r>
              <a:rPr lang="en-US" dirty="0"/>
              <a:t>them. Every time the user needs to perform some transactions he has to go to bank and </a:t>
            </a:r>
            <a:r>
              <a:rPr lang="en-US" dirty="0" smtClean="0"/>
              <a:t>perform </a:t>
            </a:r>
            <a:r>
              <a:rPr lang="en-US" dirty="0"/>
              <a:t>the necessary actions, which may not be so feasible all the time. It may be a </a:t>
            </a:r>
            <a:r>
              <a:rPr lang="en-US" dirty="0" smtClean="0"/>
              <a:t>hard-hitting </a:t>
            </a:r>
            <a:r>
              <a:rPr lang="en-US" dirty="0"/>
              <a:t>task for the users and the bankers too. The project gives real life understanding of </a:t>
            </a:r>
            <a:r>
              <a:rPr lang="en-US" dirty="0" smtClean="0"/>
              <a:t>Online </a:t>
            </a:r>
            <a:r>
              <a:rPr lang="en-US" dirty="0"/>
              <a:t>Banking System and activities performed by various roles in the supply chain. Here, </a:t>
            </a:r>
            <a:r>
              <a:rPr lang="en-US" dirty="0" smtClean="0"/>
              <a:t>we </a:t>
            </a:r>
            <a:r>
              <a:rPr lang="en-US" dirty="0"/>
              <a:t>provide automation for banking system through Internet. Online Banking System project </a:t>
            </a:r>
            <a:r>
              <a:rPr lang="en-US" dirty="0" smtClean="0"/>
              <a:t>captures </a:t>
            </a:r>
            <a:r>
              <a:rPr lang="en-US" dirty="0"/>
              <a:t>activities performed by different roles in real life banking which provides enhanced </a:t>
            </a:r>
            <a:r>
              <a:rPr lang="en-US" dirty="0" smtClean="0"/>
              <a:t>techniques </a:t>
            </a:r>
            <a:r>
              <a:rPr lang="en-US" dirty="0"/>
              <a:t>for maintaining the required information up-to-date, which results in efficiency. </a:t>
            </a:r>
            <a:r>
              <a:rPr lang="en-US" dirty="0" smtClean="0"/>
              <a:t>The </a:t>
            </a:r>
            <a:r>
              <a:rPr lang="en-US" dirty="0"/>
              <a:t>project gives real life understanding of Online Banking System and activities performed </a:t>
            </a:r>
            <a:r>
              <a:rPr lang="en-US" dirty="0" smtClean="0"/>
              <a:t>by </a:t>
            </a:r>
            <a:r>
              <a:rPr lang="en-US" dirty="0"/>
              <a:t>various roles in the supply </a:t>
            </a:r>
            <a:r>
              <a:rPr lang="en-US" dirty="0" smtClean="0"/>
              <a:t>chain.</a:t>
            </a:r>
            <a:endParaRPr lang="en-US" dirty="0"/>
          </a:p>
          <a:p>
            <a:pPr algn="just"/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0609718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0"/>
            <a:ext cx="7772400" cy="457200"/>
          </a:xfrm>
        </p:spPr>
        <p:txBody>
          <a:bodyPr/>
          <a:lstStyle/>
          <a:p>
            <a:r>
              <a:rPr lang="en-US" sz="2800" dirty="0" smtClean="0">
                <a:effectLst/>
              </a:rPr>
              <a:t>                      </a:t>
            </a:r>
            <a:r>
              <a:rPr lang="en-US" sz="2800" dirty="0" smtClean="0">
                <a:solidFill>
                  <a:srgbClr val="FFC000"/>
                </a:solidFill>
                <a:effectLst/>
              </a:rPr>
              <a:t>Functions  Of  Banking  System</a:t>
            </a:r>
            <a:endParaRPr lang="en-US" sz="2800" dirty="0">
              <a:solidFill>
                <a:srgbClr val="FFC000"/>
              </a:solidFill>
              <a:effectLst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0" y="644236"/>
            <a:ext cx="9144000" cy="6248400"/>
          </a:xfrm>
        </p:spPr>
        <p:txBody>
          <a:bodyPr>
            <a:noAutofit/>
          </a:bodyPr>
          <a:lstStyle/>
          <a:p>
            <a:pPr algn="just"/>
            <a:r>
              <a:rPr lang="en-US" sz="2000" dirty="0">
                <a:solidFill>
                  <a:srgbClr val="FFC000"/>
                </a:solidFill>
              </a:rPr>
              <a:t>1. View balances</a:t>
            </a:r>
            <a:r>
              <a:rPr lang="en-US" sz="2000" dirty="0"/>
              <a:t>: Firstly login your account with your account number and password. </a:t>
            </a:r>
            <a:r>
              <a:rPr lang="en-US" sz="2000" dirty="0" smtClean="0"/>
              <a:t>Then </a:t>
            </a:r>
            <a:r>
              <a:rPr lang="en-US" sz="2000" dirty="0"/>
              <a:t>checking your balance doesn't require much work. You simply select Account </a:t>
            </a:r>
            <a:r>
              <a:rPr lang="en-US" sz="2000" dirty="0" smtClean="0"/>
              <a:t>balances </a:t>
            </a:r>
            <a:r>
              <a:rPr lang="en-US" sz="2000" dirty="0"/>
              <a:t>and take a look at your balance and past transactions. If you have more than </a:t>
            </a:r>
            <a:r>
              <a:rPr lang="en-US" sz="2000" dirty="0" smtClean="0"/>
              <a:t>one </a:t>
            </a:r>
            <a:r>
              <a:rPr lang="en-US" sz="2000" dirty="0"/>
              <a:t>account, you can also do transfers between accounts. </a:t>
            </a:r>
          </a:p>
          <a:p>
            <a:pPr algn="just"/>
            <a:r>
              <a:rPr lang="en-US" sz="2000" dirty="0" smtClean="0">
                <a:solidFill>
                  <a:srgbClr val="FFC000"/>
                </a:solidFill>
              </a:rPr>
              <a:t>2</a:t>
            </a:r>
            <a:r>
              <a:rPr lang="en-US" sz="2000" dirty="0">
                <a:solidFill>
                  <a:srgbClr val="FFC000"/>
                </a:solidFill>
              </a:rPr>
              <a:t>. Transfer funds</a:t>
            </a:r>
            <a:r>
              <a:rPr lang="en-US" sz="2000" dirty="0"/>
              <a:t>: When you select Transfer Funds, you'll be asked where to transfer </a:t>
            </a:r>
          </a:p>
          <a:p>
            <a:pPr algn="just"/>
            <a:r>
              <a:rPr lang="en-US" sz="2000" dirty="0"/>
              <a:t>the money to and from, when, and the amount. </a:t>
            </a:r>
          </a:p>
          <a:p>
            <a:pPr algn="just"/>
            <a:r>
              <a:rPr lang="en-US" sz="2000" dirty="0">
                <a:solidFill>
                  <a:srgbClr val="FFC000"/>
                </a:solidFill>
              </a:rPr>
              <a:t>3. Set up recurring bill payments or transfers</a:t>
            </a:r>
            <a:r>
              <a:rPr lang="en-US" sz="2000" dirty="0"/>
              <a:t>: If you make a regular payment every </a:t>
            </a:r>
          </a:p>
          <a:p>
            <a:pPr algn="just"/>
            <a:r>
              <a:rPr lang="en-US" sz="2000" dirty="0"/>
              <a:t>month, it might be convenient to set up an automatic withdrawal from your account. </a:t>
            </a:r>
          </a:p>
          <a:p>
            <a:pPr algn="just"/>
            <a:r>
              <a:rPr lang="en-US" sz="2000" dirty="0">
                <a:solidFill>
                  <a:srgbClr val="FFC000"/>
                </a:solidFill>
              </a:rPr>
              <a:t>4. Monitor CIBC investments</a:t>
            </a:r>
            <a:r>
              <a:rPr lang="en-US" sz="2000" dirty="0"/>
              <a:t>: If you have any CIBC investments, you can keep an eye </a:t>
            </a:r>
            <a:r>
              <a:rPr lang="en-US" sz="2000" dirty="0" smtClean="0"/>
              <a:t>on </a:t>
            </a:r>
            <a:r>
              <a:rPr lang="en-US" sz="2000" dirty="0"/>
              <a:t>those stocks or mutual funds here. </a:t>
            </a:r>
          </a:p>
          <a:p>
            <a:pPr algn="just"/>
            <a:r>
              <a:rPr lang="en-US" sz="2000" dirty="0">
                <a:solidFill>
                  <a:srgbClr val="FFC000"/>
                </a:solidFill>
              </a:rPr>
              <a:t>5. Pay bills</a:t>
            </a:r>
            <a:r>
              <a:rPr lang="en-US" sz="2000" dirty="0"/>
              <a:t>: To pay your bills online, you just need to add to your account the names of </a:t>
            </a:r>
            <a:r>
              <a:rPr lang="en-US" sz="2000" dirty="0" smtClean="0"/>
              <a:t>the </a:t>
            </a:r>
            <a:r>
              <a:rPr lang="en-US" sz="2000" dirty="0"/>
              <a:t>companies you wish to pay bills to. </a:t>
            </a:r>
          </a:p>
          <a:p>
            <a:pPr algn="just"/>
            <a:r>
              <a:rPr lang="en-US" sz="2000" dirty="0">
                <a:solidFill>
                  <a:srgbClr val="FFC000"/>
                </a:solidFill>
              </a:rPr>
              <a:t>6. View our VISA* accounts</a:t>
            </a:r>
            <a:r>
              <a:rPr lang="en-US" sz="2000" dirty="0"/>
              <a:t>: Always a good place to monitor your spending. You can </a:t>
            </a:r>
          </a:p>
          <a:p>
            <a:pPr algn="just"/>
            <a:r>
              <a:rPr lang="en-US" sz="2000" dirty="0"/>
              <a:t>make your credit card payments online, right from your account. </a:t>
            </a:r>
          </a:p>
          <a:p>
            <a:pPr algn="just"/>
            <a:r>
              <a:rPr lang="en-US" sz="2000" dirty="0">
                <a:solidFill>
                  <a:srgbClr val="FFC000"/>
                </a:solidFill>
              </a:rPr>
              <a:t>7. Order </a:t>
            </a:r>
            <a:r>
              <a:rPr lang="en-US" sz="2000" dirty="0" err="1">
                <a:solidFill>
                  <a:srgbClr val="FFC000"/>
                </a:solidFill>
              </a:rPr>
              <a:t>Cheques</a:t>
            </a:r>
            <a:r>
              <a:rPr lang="en-US" sz="2000" dirty="0"/>
              <a:t>: We don't need them much anymore due to online banking and debit </a:t>
            </a:r>
            <a:r>
              <a:rPr lang="en-US" sz="2000" dirty="0" smtClean="0"/>
              <a:t>purchases</a:t>
            </a:r>
            <a:r>
              <a:rPr lang="en-US" sz="2000" dirty="0"/>
              <a:t>, but if you still use </a:t>
            </a:r>
            <a:r>
              <a:rPr lang="en-US" sz="2000" dirty="0" err="1"/>
              <a:t>cheques</a:t>
            </a:r>
            <a:r>
              <a:rPr lang="en-US" sz="2000" dirty="0"/>
              <a:t>, you can order them directly from the </a:t>
            </a:r>
            <a:r>
              <a:rPr lang="en-US" sz="2000" dirty="0" smtClean="0"/>
              <a:t>BAMS website.</a:t>
            </a:r>
            <a:endParaRPr lang="en-US" sz="2000" dirty="0"/>
          </a:p>
          <a:p>
            <a:pPr algn="just"/>
            <a:endParaRPr lang="en-US" sz="2000" dirty="0" smtClean="0"/>
          </a:p>
          <a:p>
            <a:pPr algn="just"/>
            <a:endParaRPr lang="en-US" sz="2000" dirty="0"/>
          </a:p>
        </p:txBody>
      </p:sp>
    </p:spTree>
    <p:extLst>
      <p:ext uri="{BB962C8B-B14F-4D97-AF65-F5344CB8AC3E}">
        <p14:creationId xmlns="" xmlns:p14="http://schemas.microsoft.com/office/powerpoint/2010/main" val="17720495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0"/>
            <a:ext cx="7772400" cy="457200"/>
          </a:xfrm>
        </p:spPr>
        <p:txBody>
          <a:bodyPr/>
          <a:lstStyle/>
          <a:p>
            <a:r>
              <a:rPr lang="en-US" sz="2800" dirty="0" smtClean="0">
                <a:solidFill>
                  <a:srgbClr val="FFC000"/>
                </a:solidFill>
                <a:effectLst/>
              </a:rPr>
              <a:t>                   </a:t>
            </a:r>
            <a:r>
              <a:rPr lang="en-US" sz="2400" dirty="0" smtClean="0">
                <a:solidFill>
                  <a:srgbClr val="FFC000"/>
                </a:solidFill>
                <a:effectLst/>
                <a:latin typeface="+mn-lt"/>
              </a:rPr>
              <a:t>Admin Module for Banking System</a:t>
            </a:r>
            <a:endParaRPr lang="en-US" sz="2400" dirty="0">
              <a:solidFill>
                <a:srgbClr val="FFC000"/>
              </a:solidFill>
              <a:effectLst/>
              <a:latin typeface="+mn-lt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0" y="457200"/>
            <a:ext cx="9144000" cy="6400800"/>
          </a:xfrm>
        </p:spPr>
        <p:txBody>
          <a:bodyPr/>
          <a:lstStyle/>
          <a:p>
            <a:r>
              <a:rPr lang="en-US" dirty="0" smtClean="0"/>
              <a:t>1. </a:t>
            </a:r>
            <a:r>
              <a:rPr lang="en-US" dirty="0"/>
              <a:t>Admin login </a:t>
            </a:r>
          </a:p>
          <a:p>
            <a:r>
              <a:rPr lang="en-US" dirty="0" smtClean="0"/>
              <a:t>2. Add/delete/update </a:t>
            </a:r>
            <a:r>
              <a:rPr lang="en-US" dirty="0"/>
              <a:t>account </a:t>
            </a:r>
          </a:p>
          <a:p>
            <a:r>
              <a:rPr lang="en-US" dirty="0" smtClean="0"/>
              <a:t>3. </a:t>
            </a:r>
            <a:r>
              <a:rPr lang="en-US" dirty="0"/>
              <a:t>Withdrawal/deposit/statements transaction </a:t>
            </a:r>
          </a:p>
          <a:p>
            <a:r>
              <a:rPr lang="en-US" dirty="0" smtClean="0"/>
              <a:t>4. </a:t>
            </a:r>
            <a:r>
              <a:rPr lang="en-US" dirty="0"/>
              <a:t>Account Information </a:t>
            </a:r>
          </a:p>
          <a:p>
            <a:r>
              <a:rPr lang="en-US" dirty="0" smtClean="0"/>
              <a:t>5.User </a:t>
            </a:r>
            <a:r>
              <a:rPr lang="en-US" dirty="0"/>
              <a:t>details list </a:t>
            </a:r>
          </a:p>
          <a:p>
            <a:r>
              <a:rPr lang="en-US" dirty="0" smtClean="0"/>
              <a:t>6. </a:t>
            </a:r>
            <a:r>
              <a:rPr lang="en-US" dirty="0"/>
              <a:t>Active/Inactive account </a:t>
            </a:r>
          </a:p>
          <a:p>
            <a:r>
              <a:rPr lang="en-US" dirty="0" smtClean="0"/>
              <a:t>7.View </a:t>
            </a:r>
            <a:r>
              <a:rPr lang="en-US" dirty="0"/>
              <a:t>transaction </a:t>
            </a:r>
            <a:r>
              <a:rPr lang="en-US" dirty="0" smtClean="0"/>
              <a:t>histories</a:t>
            </a:r>
          </a:p>
          <a:p>
            <a:endParaRPr lang="en-US" dirty="0"/>
          </a:p>
          <a:p>
            <a:r>
              <a:rPr lang="en-US" dirty="0" smtClean="0"/>
              <a:t>                                </a:t>
            </a:r>
            <a:r>
              <a:rPr lang="en-US" b="1" dirty="0" smtClean="0">
                <a:solidFill>
                  <a:srgbClr val="FFC000"/>
                </a:solidFill>
              </a:rPr>
              <a:t>User Module  for  Banking  System</a:t>
            </a:r>
          </a:p>
          <a:p>
            <a:r>
              <a:rPr lang="en-US" dirty="0" smtClean="0"/>
              <a:t>1. </a:t>
            </a:r>
            <a:r>
              <a:rPr lang="en-US" dirty="0"/>
              <a:t>User login, use PIN system </a:t>
            </a:r>
          </a:p>
          <a:p>
            <a:r>
              <a:rPr lang="en-US" dirty="0" smtClean="0"/>
              <a:t>2. </a:t>
            </a:r>
            <a:r>
              <a:rPr lang="en-US" dirty="0"/>
              <a:t>Creating/open new account registration </a:t>
            </a:r>
          </a:p>
          <a:p>
            <a:r>
              <a:rPr lang="en-US" dirty="0" smtClean="0"/>
              <a:t>3. </a:t>
            </a:r>
            <a:r>
              <a:rPr lang="en-US" dirty="0"/>
              <a:t>Funds transfer (local/international/domestic) </a:t>
            </a:r>
          </a:p>
          <a:p>
            <a:r>
              <a:rPr lang="en-US" dirty="0" smtClean="0"/>
              <a:t>4. </a:t>
            </a:r>
            <a:r>
              <a:rPr lang="en-US" dirty="0"/>
              <a:t>View statements transaction </a:t>
            </a:r>
          </a:p>
          <a:p>
            <a:r>
              <a:rPr lang="en-US" dirty="0" smtClean="0"/>
              <a:t>5.User </a:t>
            </a:r>
            <a:r>
              <a:rPr lang="en-US" dirty="0"/>
              <a:t>account details </a:t>
            </a:r>
          </a:p>
          <a:p>
            <a:r>
              <a:rPr lang="en-US" dirty="0" smtClean="0"/>
              <a:t>6. </a:t>
            </a:r>
            <a:r>
              <a:rPr lang="en-US" dirty="0"/>
              <a:t>Change Password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5102757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0"/>
            <a:ext cx="7772400" cy="457200"/>
          </a:xfrm>
        </p:spPr>
        <p:txBody>
          <a:bodyPr/>
          <a:lstStyle/>
          <a:p>
            <a:r>
              <a:rPr lang="en-US" sz="2800" dirty="0" smtClean="0">
                <a:effectLst/>
              </a:rPr>
              <a:t>               </a:t>
            </a:r>
            <a:r>
              <a:rPr lang="en-US" sz="2800" dirty="0" smtClean="0">
                <a:solidFill>
                  <a:srgbClr val="FFC000"/>
                </a:solidFill>
                <a:effectLst/>
              </a:rPr>
              <a:t>Banking  Database  System  Description</a:t>
            </a:r>
            <a:endParaRPr lang="en-US" sz="2800" dirty="0">
              <a:solidFill>
                <a:srgbClr val="FFC000"/>
              </a:solidFill>
              <a:effectLst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0" y="533400"/>
            <a:ext cx="9144000" cy="6324600"/>
          </a:xfrm>
        </p:spPr>
        <p:txBody>
          <a:bodyPr>
            <a:noAutofit/>
          </a:bodyPr>
          <a:lstStyle/>
          <a:p>
            <a:pPr algn="just"/>
            <a:r>
              <a:rPr lang="en-US" sz="2000" dirty="0">
                <a:solidFill>
                  <a:srgbClr val="FFC000"/>
                </a:solidFill>
              </a:rPr>
              <a:t>1</a:t>
            </a:r>
            <a:r>
              <a:rPr lang="en-US" sz="2000" dirty="0" smtClean="0">
                <a:solidFill>
                  <a:srgbClr val="FFC000"/>
                </a:solidFill>
              </a:rPr>
              <a:t>. </a:t>
            </a:r>
            <a:r>
              <a:rPr lang="en-US" sz="2000" dirty="0">
                <a:solidFill>
                  <a:srgbClr val="FFC000"/>
                </a:solidFill>
              </a:rPr>
              <a:t>Create New Account</a:t>
            </a:r>
            <a:r>
              <a:rPr lang="en-US" sz="2000" dirty="0"/>
              <a:t>: A customer who having the account in the world can create a </a:t>
            </a:r>
            <a:r>
              <a:rPr lang="en-US" sz="2000" dirty="0" smtClean="0"/>
              <a:t>virtual </a:t>
            </a:r>
            <a:r>
              <a:rPr lang="en-US" sz="2000" dirty="0"/>
              <a:t>account through this module. This module receives the customer profile details </a:t>
            </a:r>
            <a:r>
              <a:rPr lang="en-US" sz="2000" dirty="0" smtClean="0"/>
              <a:t>and </a:t>
            </a:r>
            <a:r>
              <a:rPr lang="en-US" sz="2000" dirty="0"/>
              <a:t>the bank account details with the proof of the ownership of the bank account. </a:t>
            </a:r>
          </a:p>
          <a:p>
            <a:pPr algn="just"/>
            <a:r>
              <a:rPr lang="en-US" sz="2000" dirty="0">
                <a:solidFill>
                  <a:srgbClr val="FFC000"/>
                </a:solidFill>
              </a:rPr>
              <a:t>2. Login</a:t>
            </a:r>
            <a:r>
              <a:rPr lang="en-US" sz="2000" dirty="0"/>
              <a:t>: Virtual account holders can login in to the system using this module. Thus this </a:t>
            </a:r>
            <a:r>
              <a:rPr lang="en-US" sz="2000" dirty="0" smtClean="0"/>
              <a:t>is </a:t>
            </a:r>
            <a:r>
              <a:rPr lang="en-US" sz="2000" dirty="0"/>
              <a:t>the secured login page for the customers in the website. </a:t>
            </a:r>
          </a:p>
          <a:p>
            <a:pPr algn="just"/>
            <a:r>
              <a:rPr lang="en-US" sz="2000" dirty="0">
                <a:solidFill>
                  <a:srgbClr val="FFC000"/>
                </a:solidFill>
              </a:rPr>
              <a:t>3. Virtual Account</a:t>
            </a:r>
            <a:r>
              <a:rPr lang="en-US" sz="2000" dirty="0"/>
              <a:t>: After the approval of new virtual account creation, the customer </a:t>
            </a:r>
            <a:r>
              <a:rPr lang="en-US" sz="2000" dirty="0" smtClean="0"/>
              <a:t>assigned </a:t>
            </a:r>
            <a:r>
              <a:rPr lang="en-US" sz="2000" dirty="0"/>
              <a:t>a unique virtual account number to make the online money transactions. This </a:t>
            </a:r>
            <a:r>
              <a:rPr lang="en-US" sz="2000" dirty="0" smtClean="0"/>
              <a:t>module </a:t>
            </a:r>
            <a:r>
              <a:rPr lang="en-US" sz="2000" dirty="0"/>
              <a:t>views the details of the logged customer's virtual account. </a:t>
            </a:r>
          </a:p>
          <a:p>
            <a:pPr algn="just"/>
            <a:r>
              <a:rPr lang="en-US" sz="2000" dirty="0">
                <a:solidFill>
                  <a:srgbClr val="FFC000"/>
                </a:solidFill>
              </a:rPr>
              <a:t>4. Bank Accounts</a:t>
            </a:r>
            <a:r>
              <a:rPr lang="en-US" sz="2000" dirty="0"/>
              <a:t>: A customer may have more than one bank account in various banks, </a:t>
            </a:r>
            <a:r>
              <a:rPr lang="en-US" sz="2000" dirty="0" smtClean="0"/>
              <a:t>in </a:t>
            </a:r>
            <a:r>
              <a:rPr lang="en-US" sz="2000" dirty="0"/>
              <a:t>this case, the customer prompted to decide which bank account should reflect in the </a:t>
            </a:r>
            <a:r>
              <a:rPr lang="en-US" sz="2000" dirty="0" smtClean="0"/>
              <a:t>account </a:t>
            </a:r>
            <a:r>
              <a:rPr lang="en-US" sz="2000" dirty="0"/>
              <a:t>debit or amount credit. For these operations customers can add their owned </a:t>
            </a:r>
            <a:r>
              <a:rPr lang="en-US" sz="2000" dirty="0" smtClean="0"/>
              <a:t>bank </a:t>
            </a:r>
            <a:r>
              <a:rPr lang="en-US" sz="2000" dirty="0"/>
              <a:t>accounts here and it will be approved by the administrations of the system. </a:t>
            </a:r>
          </a:p>
          <a:p>
            <a:pPr algn="just"/>
            <a:r>
              <a:rPr lang="en-US" sz="2000" dirty="0">
                <a:solidFill>
                  <a:srgbClr val="FFC000"/>
                </a:solidFill>
              </a:rPr>
              <a:t>5. Fund Transfer</a:t>
            </a:r>
            <a:r>
              <a:rPr lang="en-US" sz="2000" dirty="0"/>
              <a:t>: This is the module to make fund transfer to the virtual bank account </a:t>
            </a:r>
            <a:r>
              <a:rPr lang="en-US" sz="2000" dirty="0" smtClean="0"/>
              <a:t>holders </a:t>
            </a:r>
            <a:r>
              <a:rPr lang="en-US" sz="2000" dirty="0"/>
              <a:t>or the usual bank account holders from the customer's specified bank </a:t>
            </a:r>
            <a:r>
              <a:rPr lang="en-US" sz="2000" dirty="0" smtClean="0"/>
              <a:t>account</a:t>
            </a:r>
            <a:r>
              <a:rPr lang="en-US" sz="2000" dirty="0"/>
              <a:t>.</a:t>
            </a:r>
          </a:p>
          <a:p>
            <a:pPr algn="just"/>
            <a:endParaRPr lang="en-US" sz="2000" dirty="0"/>
          </a:p>
        </p:txBody>
      </p:sp>
    </p:spTree>
    <p:extLst>
      <p:ext uri="{BB962C8B-B14F-4D97-AF65-F5344CB8AC3E}">
        <p14:creationId xmlns="" xmlns:p14="http://schemas.microsoft.com/office/powerpoint/2010/main" val="24369644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0"/>
            <a:ext cx="7772400" cy="457200"/>
          </a:xfrm>
        </p:spPr>
        <p:txBody>
          <a:bodyPr/>
          <a:lstStyle/>
          <a:p>
            <a:r>
              <a:rPr lang="en-US" sz="2800" dirty="0">
                <a:effectLst/>
              </a:rPr>
              <a:t> </a:t>
            </a:r>
            <a:r>
              <a:rPr lang="en-US" sz="2800" dirty="0" smtClean="0">
                <a:effectLst/>
              </a:rPr>
              <a:t>                            </a:t>
            </a:r>
            <a:br>
              <a:rPr lang="en-US" sz="2800" dirty="0" smtClean="0">
                <a:effectLst/>
              </a:rPr>
            </a:br>
            <a:r>
              <a:rPr lang="en-US" sz="2800" dirty="0">
                <a:effectLst/>
              </a:rPr>
              <a:t/>
            </a:r>
            <a:br>
              <a:rPr lang="en-US" sz="2800" dirty="0">
                <a:effectLst/>
              </a:rPr>
            </a:br>
            <a:r>
              <a:rPr lang="en-US" sz="2800" dirty="0" smtClean="0">
                <a:effectLst/>
              </a:rPr>
              <a:t/>
            </a:r>
            <a:br>
              <a:rPr lang="en-US" sz="2800" dirty="0" smtClean="0">
                <a:effectLst/>
              </a:rPr>
            </a:br>
            <a:r>
              <a:rPr lang="en-US" sz="2800" dirty="0">
                <a:effectLst/>
              </a:rPr>
              <a:t/>
            </a:r>
            <a:br>
              <a:rPr lang="en-US" sz="2800" dirty="0">
                <a:effectLst/>
              </a:rPr>
            </a:br>
            <a:r>
              <a:rPr lang="en-US" sz="2800" dirty="0" smtClean="0">
                <a:effectLst/>
              </a:rPr>
              <a:t/>
            </a:r>
            <a:br>
              <a:rPr lang="en-US" sz="2800" dirty="0" smtClean="0">
                <a:effectLst/>
              </a:rPr>
            </a:br>
            <a:r>
              <a:rPr lang="en-US" sz="2800" dirty="0">
                <a:effectLst/>
              </a:rPr>
              <a:t/>
            </a:r>
            <a:br>
              <a:rPr lang="en-US" sz="2800" dirty="0">
                <a:effectLst/>
              </a:rPr>
            </a:br>
            <a:r>
              <a:rPr lang="en-US" sz="2800" dirty="0" smtClean="0">
                <a:effectLst/>
              </a:rPr>
              <a:t>                          </a:t>
            </a:r>
            <a:r>
              <a:rPr lang="en-US" sz="2800" dirty="0" smtClean="0">
                <a:solidFill>
                  <a:srgbClr val="FFC000"/>
                </a:solidFill>
                <a:effectLst/>
              </a:rPr>
              <a:t>Online  Banking  Tips </a:t>
            </a:r>
            <a:endParaRPr lang="en-US" sz="2800" dirty="0">
              <a:solidFill>
                <a:srgbClr val="FFC000"/>
              </a:solidFill>
              <a:effectLst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0" y="685800"/>
            <a:ext cx="9144000" cy="6172200"/>
          </a:xfrm>
        </p:spPr>
        <p:txBody>
          <a:bodyPr/>
          <a:lstStyle/>
          <a:p>
            <a:endParaRPr lang="en-US" dirty="0" smtClean="0"/>
          </a:p>
          <a:p>
            <a:r>
              <a:rPr lang="en-US" dirty="0" smtClean="0"/>
              <a:t>1. </a:t>
            </a:r>
            <a:r>
              <a:rPr lang="en-US" dirty="0"/>
              <a:t>URL address on the address bar of your internet browser begins with "https"; the </a:t>
            </a:r>
            <a:r>
              <a:rPr lang="en-US" dirty="0" smtClean="0"/>
              <a:t>letter’s </a:t>
            </a:r>
            <a:r>
              <a:rPr lang="en-US" dirty="0"/>
              <a:t>at the end of "https" means 'secured'. </a:t>
            </a:r>
          </a:p>
          <a:p>
            <a:r>
              <a:rPr lang="en-US" dirty="0" smtClean="0"/>
              <a:t>2. </a:t>
            </a:r>
            <a:r>
              <a:rPr lang="en-US" dirty="0"/>
              <a:t>Look for the padlock symbol either in the address bar or the status bar (mostly in the </a:t>
            </a:r>
            <a:r>
              <a:rPr lang="en-US" dirty="0" smtClean="0"/>
              <a:t>address </a:t>
            </a:r>
            <a:r>
              <a:rPr lang="en-US" dirty="0"/>
              <a:t>bar) but not within the web page display area. Verify the security certificate </a:t>
            </a:r>
            <a:r>
              <a:rPr lang="en-US" dirty="0" smtClean="0"/>
              <a:t>by </a:t>
            </a:r>
            <a:r>
              <a:rPr lang="en-US" dirty="0"/>
              <a:t>clicking on the padlock. </a:t>
            </a:r>
          </a:p>
          <a:p>
            <a:r>
              <a:rPr lang="en-US" dirty="0" smtClean="0"/>
              <a:t>3.Do </a:t>
            </a:r>
            <a:r>
              <a:rPr lang="en-US" dirty="0"/>
              <a:t>not enter login or other sensitive information in any pop up window. </a:t>
            </a:r>
          </a:p>
          <a:p>
            <a:r>
              <a:rPr lang="en-US" dirty="0" smtClean="0"/>
              <a:t>4. </a:t>
            </a:r>
            <a:r>
              <a:rPr lang="en-US" dirty="0"/>
              <a:t>The address bar has turned to green indicating that the site is secured with an SSL </a:t>
            </a:r>
            <a:r>
              <a:rPr lang="en-US" dirty="0" smtClean="0"/>
              <a:t>Certificate.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758263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7772400" cy="422564"/>
          </a:xfrm>
        </p:spPr>
        <p:txBody>
          <a:bodyPr/>
          <a:lstStyle/>
          <a:p>
            <a:r>
              <a:rPr lang="en-US" sz="2800" dirty="0" smtClean="0">
                <a:effectLst/>
              </a:rPr>
              <a:t>                     </a:t>
            </a:r>
            <a:r>
              <a:rPr lang="en-US" sz="2800" dirty="0" smtClean="0">
                <a:solidFill>
                  <a:srgbClr val="FFC000"/>
                </a:solidFill>
                <a:effectLst/>
              </a:rPr>
              <a:t>Conclusion  Of Banking Report</a:t>
            </a:r>
            <a:endParaRPr lang="en-US" sz="2800" dirty="0">
              <a:solidFill>
                <a:srgbClr val="FFC000"/>
              </a:solidFill>
              <a:effectLst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0" y="609600"/>
            <a:ext cx="9144000" cy="6248400"/>
          </a:xfrm>
        </p:spPr>
        <p:txBody>
          <a:bodyPr>
            <a:noAutofit/>
          </a:bodyPr>
          <a:lstStyle/>
          <a:p>
            <a:pPr algn="just"/>
            <a:r>
              <a:rPr lang="en-US" sz="2000" dirty="0" smtClean="0"/>
              <a:t>This </a:t>
            </a:r>
            <a:r>
              <a:rPr lang="en-US" sz="2000" dirty="0"/>
              <a:t>project is developed to nurture the needs of a user in a banking sector by embedding all </a:t>
            </a:r>
            <a:r>
              <a:rPr lang="en-US" sz="2000" dirty="0" smtClean="0"/>
              <a:t>the </a:t>
            </a:r>
            <a:r>
              <a:rPr lang="en-US" sz="2000" dirty="0"/>
              <a:t>tasks of transactions taking place in a bank. Future version of this project will still be </a:t>
            </a:r>
            <a:r>
              <a:rPr lang="en-US" sz="2000" dirty="0" smtClean="0"/>
              <a:t>much </a:t>
            </a:r>
            <a:r>
              <a:rPr lang="en-US" sz="2000" dirty="0"/>
              <a:t>enhanced than the current version. Writing and depositing checks are perhaps the most </a:t>
            </a:r>
            <a:r>
              <a:rPr lang="en-US" sz="2000" dirty="0" smtClean="0"/>
              <a:t>fundamental </a:t>
            </a:r>
            <a:r>
              <a:rPr lang="en-US" sz="2000" dirty="0"/>
              <a:t>ways to move money in and out of a checking account, but advancements </a:t>
            </a:r>
            <a:r>
              <a:rPr lang="en-US" sz="2000" dirty="0" smtClean="0"/>
              <a:t>in technology </a:t>
            </a:r>
            <a:r>
              <a:rPr lang="en-US" sz="2000" dirty="0"/>
              <a:t>have added ATM and debit card transactions. All banks have rules about how </a:t>
            </a:r>
            <a:r>
              <a:rPr lang="en-US" sz="2000" dirty="0" smtClean="0"/>
              <a:t>long </a:t>
            </a:r>
            <a:r>
              <a:rPr lang="en-US" sz="2000" dirty="0"/>
              <a:t>it takes to access your deposits, how many debit card transactions you're allowed in a </a:t>
            </a:r>
            <a:r>
              <a:rPr lang="en-US" sz="2000" dirty="0" smtClean="0"/>
              <a:t>day</a:t>
            </a:r>
            <a:r>
              <a:rPr lang="en-US" sz="2000" dirty="0"/>
              <a:t>, and how much cash you can withdraw from an ATM. Access to the balance in your </a:t>
            </a:r>
            <a:r>
              <a:rPr lang="en-US" sz="2000" dirty="0" smtClean="0"/>
              <a:t>checking </a:t>
            </a:r>
            <a:r>
              <a:rPr lang="en-US" sz="2000" dirty="0"/>
              <a:t>account can also be limited by businesses that place holds on your funds. Banks are </a:t>
            </a:r>
            <a:r>
              <a:rPr lang="en-US" sz="2000" dirty="0" smtClean="0"/>
              <a:t>providing </a:t>
            </a:r>
            <a:r>
              <a:rPr lang="en-US" sz="2000" dirty="0"/>
              <a:t>internet banking services also so that the customers can be attracted. By asking the </a:t>
            </a:r>
            <a:r>
              <a:rPr lang="en-US" sz="2000" dirty="0" smtClean="0"/>
              <a:t>bank </a:t>
            </a:r>
            <a:r>
              <a:rPr lang="en-US" sz="2000" dirty="0"/>
              <a:t>employs we came to know </a:t>
            </a:r>
            <a:r>
              <a:rPr lang="en-US" sz="2000" dirty="0" smtClean="0"/>
              <a:t>that maximum </a:t>
            </a:r>
            <a:r>
              <a:rPr lang="en-US" sz="2000" dirty="0"/>
              <a:t>numbers of internet bank account holders are </a:t>
            </a:r>
            <a:r>
              <a:rPr lang="en-US" sz="2000" dirty="0" smtClean="0"/>
              <a:t>youth </a:t>
            </a:r>
            <a:r>
              <a:rPr lang="en-US" sz="2000" dirty="0"/>
              <a:t>and business </a:t>
            </a:r>
            <a:r>
              <a:rPr lang="en-US" sz="2000" dirty="0" smtClean="0"/>
              <a:t>man.</a:t>
            </a:r>
            <a:r>
              <a:rPr lang="en-US" sz="2000" dirty="0"/>
              <a:t> Online banking is an innovative tool that is fast becoming a </a:t>
            </a:r>
            <a:r>
              <a:rPr lang="en-US" sz="2000" dirty="0" smtClean="0"/>
              <a:t>necessity</a:t>
            </a:r>
            <a:r>
              <a:rPr lang="en-US" sz="2000" dirty="0"/>
              <a:t>. It is a successful strategic weapon for banks to remain profitable in a volatile and </a:t>
            </a:r>
            <a:r>
              <a:rPr lang="en-US" sz="2000" dirty="0" smtClean="0"/>
              <a:t>competitive </a:t>
            </a:r>
            <a:r>
              <a:rPr lang="en-US" sz="2000" dirty="0"/>
              <a:t>marketplace of today.</a:t>
            </a:r>
          </a:p>
          <a:p>
            <a:pPr algn="just"/>
            <a:endParaRPr lang="en-US" sz="2000" dirty="0"/>
          </a:p>
          <a:p>
            <a:pPr algn="just"/>
            <a:endParaRPr lang="en-US" sz="2000" dirty="0"/>
          </a:p>
        </p:txBody>
      </p:sp>
    </p:spTree>
    <p:extLst>
      <p:ext uri="{BB962C8B-B14F-4D97-AF65-F5344CB8AC3E}">
        <p14:creationId xmlns="" xmlns:p14="http://schemas.microsoft.com/office/powerpoint/2010/main" val="36221672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0"/>
            <a:ext cx="7772400" cy="533400"/>
          </a:xfrm>
        </p:spPr>
        <p:txBody>
          <a:bodyPr/>
          <a:lstStyle/>
          <a:p>
            <a:r>
              <a:rPr lang="en-US" sz="2800" dirty="0" smtClean="0">
                <a:effectLst/>
              </a:rPr>
              <a:t>           </a:t>
            </a:r>
            <a:r>
              <a:rPr lang="en-US" sz="2800" dirty="0" smtClean="0">
                <a:solidFill>
                  <a:srgbClr val="FF0000"/>
                </a:solidFill>
                <a:effectLst/>
              </a:rPr>
              <a:t>Feature  of  Banking  Management  System    </a:t>
            </a:r>
            <a:endParaRPr lang="en-US" sz="2800" dirty="0">
              <a:solidFill>
                <a:srgbClr val="FF0000"/>
              </a:solidFill>
              <a:effectLst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0" y="685800"/>
            <a:ext cx="9144000" cy="6172200"/>
          </a:xfrm>
        </p:spPr>
        <p:txBody>
          <a:bodyPr/>
          <a:lstStyle/>
          <a:p>
            <a:r>
              <a:rPr lang="en-US" dirty="0" smtClean="0"/>
              <a:t>1. </a:t>
            </a:r>
            <a:r>
              <a:rPr lang="en-US" dirty="0"/>
              <a:t>Transferring amount to the local customer account number. </a:t>
            </a:r>
          </a:p>
          <a:p>
            <a:r>
              <a:rPr lang="en-US" dirty="0" smtClean="0"/>
              <a:t>2. </a:t>
            </a:r>
            <a:r>
              <a:rPr lang="en-US" dirty="0"/>
              <a:t>Admin must approve the user account activation before it can be used and transferring </a:t>
            </a:r>
            <a:r>
              <a:rPr lang="en-US" dirty="0" smtClean="0"/>
              <a:t>funds</a:t>
            </a:r>
            <a:r>
              <a:rPr lang="en-US" dirty="0"/>
              <a:t>, view statement history. </a:t>
            </a:r>
          </a:p>
          <a:p>
            <a:r>
              <a:rPr lang="en-US" dirty="0" smtClean="0"/>
              <a:t>3. </a:t>
            </a:r>
            <a:r>
              <a:rPr lang="en-US" dirty="0"/>
              <a:t>Customer gets to know his last login date and time each time he logs in. </a:t>
            </a:r>
          </a:p>
          <a:p>
            <a:r>
              <a:rPr lang="en-US" dirty="0" smtClean="0"/>
              <a:t>4. </a:t>
            </a:r>
            <a:r>
              <a:rPr lang="en-US" dirty="0"/>
              <a:t>Customer can check all transactions made with their account. </a:t>
            </a:r>
          </a:p>
          <a:p>
            <a:r>
              <a:rPr lang="en-US" dirty="0" smtClean="0"/>
              <a:t>5.Customer </a:t>
            </a:r>
            <a:r>
              <a:rPr lang="en-US" dirty="0"/>
              <a:t>can check their account statement within a date range. </a:t>
            </a:r>
          </a:p>
          <a:p>
            <a:r>
              <a:rPr lang="en-US" dirty="0" smtClean="0"/>
              <a:t>6.Customer </a:t>
            </a:r>
            <a:r>
              <a:rPr lang="en-US" dirty="0"/>
              <a:t>can request for ATM and </a:t>
            </a:r>
            <a:r>
              <a:rPr lang="en-US" dirty="0" err="1"/>
              <a:t>Cheque</a:t>
            </a:r>
            <a:r>
              <a:rPr lang="en-US" dirty="0"/>
              <a:t> Book. </a:t>
            </a:r>
          </a:p>
          <a:p>
            <a:r>
              <a:rPr lang="en-US" dirty="0" smtClean="0"/>
              <a:t>7. </a:t>
            </a:r>
            <a:r>
              <a:rPr lang="en-US" dirty="0"/>
              <a:t>Admin can add/edit/delete customer account’s </a:t>
            </a:r>
          </a:p>
          <a:p>
            <a:r>
              <a:rPr lang="en-US" dirty="0" smtClean="0"/>
              <a:t>8. </a:t>
            </a:r>
            <a:r>
              <a:rPr lang="en-US" dirty="0"/>
              <a:t>All two of them (customer &amp; admin) can change their password. </a:t>
            </a:r>
          </a:p>
          <a:p>
            <a:r>
              <a:rPr lang="en-US" dirty="0" smtClean="0"/>
              <a:t>9. </a:t>
            </a:r>
            <a:r>
              <a:rPr lang="en-US" dirty="0"/>
              <a:t>Admin Login pages are hidden from customer for security purpose. </a:t>
            </a:r>
          </a:p>
          <a:p>
            <a:r>
              <a:rPr lang="en-US" dirty="0" smtClean="0"/>
              <a:t>10. </a:t>
            </a:r>
            <a:r>
              <a:rPr lang="en-US" dirty="0"/>
              <a:t>Passwords are stored as encrypted hashes with an additional random salt for added </a:t>
            </a:r>
            <a:r>
              <a:rPr lang="en-US" dirty="0" smtClean="0"/>
              <a:t>security.</a:t>
            </a:r>
          </a:p>
          <a:p>
            <a:r>
              <a:rPr lang="en-US" dirty="0" smtClean="0"/>
              <a:t>11.</a:t>
            </a:r>
            <a:r>
              <a:rPr lang="en-US" dirty="0"/>
              <a:t> </a:t>
            </a:r>
            <a:r>
              <a:rPr lang="en-US" dirty="0" smtClean="0"/>
              <a:t>User </a:t>
            </a:r>
            <a:r>
              <a:rPr lang="en-US" dirty="0"/>
              <a:t>registration for online banking if not register. </a:t>
            </a:r>
          </a:p>
          <a:p>
            <a:r>
              <a:rPr lang="en-US" dirty="0" smtClean="0"/>
              <a:t>12. </a:t>
            </a:r>
            <a:r>
              <a:rPr lang="en-US" dirty="0"/>
              <a:t>Adding Beneficiary account by </a:t>
            </a:r>
            <a:r>
              <a:rPr lang="en-US" dirty="0" smtClean="0"/>
              <a:t>customer.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1164385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0"/>
            <a:ext cx="8080248" cy="457200"/>
          </a:xfrm>
        </p:spPr>
        <p:txBody>
          <a:bodyPr/>
          <a:lstStyle/>
          <a:p>
            <a:r>
              <a:rPr lang="en-US" sz="3200" dirty="0" smtClean="0">
                <a:effectLst/>
              </a:rPr>
              <a:t>    </a:t>
            </a:r>
            <a:r>
              <a:rPr lang="en-US" sz="3200" dirty="0" smtClean="0">
                <a:solidFill>
                  <a:srgbClr val="FFC000"/>
                </a:solidFill>
                <a:effectLst/>
              </a:rPr>
              <a:t>Details  Of  Work  Completed </a:t>
            </a:r>
            <a:endParaRPr lang="en-US" sz="3200" dirty="0">
              <a:solidFill>
                <a:srgbClr val="FFC000"/>
              </a:solidFill>
              <a:effectLst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0" y="609600"/>
            <a:ext cx="9144000" cy="6248400"/>
          </a:xfrm>
        </p:spPr>
        <p:txBody>
          <a:bodyPr/>
          <a:lstStyle/>
          <a:p>
            <a:r>
              <a:rPr lang="en-US" dirty="0" smtClean="0"/>
              <a:t>1)   60%  structural  part  for  web  development  is  completed.</a:t>
            </a:r>
          </a:p>
          <a:p>
            <a:r>
              <a:rPr lang="en-US" dirty="0" smtClean="0"/>
              <a:t>2)   40%  database  part  is  uploaded.</a:t>
            </a:r>
          </a:p>
          <a:p>
            <a:r>
              <a:rPr lang="en-US" dirty="0" smtClean="0"/>
              <a:t>3)   20%  design of  web  is  completed.</a:t>
            </a:r>
          </a:p>
          <a:p>
            <a:r>
              <a:rPr lang="en-US" dirty="0" smtClean="0"/>
              <a:t>4)   80%  Report  writing  is  completed.</a:t>
            </a:r>
          </a:p>
          <a:p>
            <a:r>
              <a:rPr lang="en-US" dirty="0" smtClean="0"/>
              <a:t>5)    10 % layout  and  Behavior  is  completed .</a:t>
            </a:r>
          </a:p>
          <a:p>
            <a:endParaRPr lang="en-US" dirty="0"/>
          </a:p>
          <a:p>
            <a:r>
              <a:rPr lang="en-US" sz="2800" b="1" dirty="0" smtClean="0">
                <a:solidFill>
                  <a:srgbClr val="FFC000"/>
                </a:solidFill>
              </a:rPr>
              <a:t>          Details  of   Work  Remaining</a:t>
            </a:r>
          </a:p>
          <a:p>
            <a:r>
              <a:rPr lang="en-US" sz="2400" dirty="0" smtClean="0"/>
              <a:t>1) 40%  structural  part  for  web development is  remaining.</a:t>
            </a:r>
          </a:p>
          <a:p>
            <a:r>
              <a:rPr lang="en-US" sz="2400" dirty="0" smtClean="0"/>
              <a:t>2) 60%  database part  is  remain  to  upload.</a:t>
            </a:r>
          </a:p>
          <a:p>
            <a:r>
              <a:rPr lang="en-US" sz="2400" dirty="0" smtClean="0"/>
              <a:t>3) 80%  design of  web  is  remaining.</a:t>
            </a:r>
          </a:p>
          <a:p>
            <a:r>
              <a:rPr lang="en-US" sz="2400" dirty="0" smtClean="0"/>
              <a:t>4) 20%  report  writing  is  remaining.</a:t>
            </a:r>
          </a:p>
          <a:p>
            <a:r>
              <a:rPr lang="en-US" sz="2400" dirty="0" smtClean="0"/>
              <a:t>5)  90%  layout  and  Behavior is  remaining.</a:t>
            </a:r>
          </a:p>
          <a:p>
            <a:pPr marL="457200" indent="-457200">
              <a:buAutoNum type="arabicParenR"/>
            </a:pPr>
            <a:endParaRPr lang="en-US" sz="2400" dirty="0" smtClean="0"/>
          </a:p>
          <a:p>
            <a:pPr marL="457200" indent="-457200">
              <a:buAutoNum type="arabicParenR" startAt="2"/>
            </a:pPr>
            <a:endParaRPr lang="en-US" sz="2400" dirty="0" smtClean="0"/>
          </a:p>
          <a:p>
            <a:pPr marL="457200" indent="-457200">
              <a:buAutoNum type="arabicParenR"/>
            </a:pP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1940503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0"/>
            <a:ext cx="7772400" cy="457200"/>
          </a:xfrm>
        </p:spPr>
        <p:txBody>
          <a:bodyPr/>
          <a:lstStyle/>
          <a:p>
            <a:r>
              <a:rPr lang="en-US" sz="2800" dirty="0" smtClean="0">
                <a:effectLst/>
              </a:rPr>
              <a:t>               </a:t>
            </a:r>
            <a:r>
              <a:rPr lang="en-US" sz="2800" dirty="0" smtClean="0">
                <a:solidFill>
                  <a:srgbClr val="FFC000"/>
                </a:solidFill>
                <a:effectLst/>
              </a:rPr>
              <a:t>Benefits Of Online  Banking System</a:t>
            </a:r>
            <a:endParaRPr lang="en-US" sz="2800" dirty="0">
              <a:solidFill>
                <a:srgbClr val="FFC000"/>
              </a:solidFill>
              <a:effectLst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0" y="533400"/>
            <a:ext cx="9144000" cy="6324600"/>
          </a:xfrm>
        </p:spPr>
        <p:txBody>
          <a:bodyPr>
            <a:normAutofit/>
          </a:bodyPr>
          <a:lstStyle/>
          <a:p>
            <a:r>
              <a:rPr lang="en-US" dirty="0"/>
              <a:t>1. Online banking with key bank is fast, secure, convenient and free. </a:t>
            </a:r>
          </a:p>
          <a:p>
            <a:r>
              <a:rPr lang="en-US" dirty="0"/>
              <a:t>2. Quick, simple, authenticated access to accounts via the web application. </a:t>
            </a:r>
          </a:p>
          <a:p>
            <a:r>
              <a:rPr lang="en-US" dirty="0"/>
              <a:t>3. Simply scalable to grow with changing system requirement. </a:t>
            </a:r>
          </a:p>
          <a:p>
            <a:r>
              <a:rPr lang="en-US" dirty="0"/>
              <a:t>4. Global enterprise wide access to information. </a:t>
            </a:r>
          </a:p>
          <a:p>
            <a:r>
              <a:rPr lang="en-US" dirty="0"/>
              <a:t>5. Improved data security, restricting unauthorized access. </a:t>
            </a:r>
          </a:p>
          <a:p>
            <a:r>
              <a:rPr lang="en-US" dirty="0"/>
              <a:t>6. Minimize Storage Space. </a:t>
            </a:r>
          </a:p>
          <a:p>
            <a:r>
              <a:rPr lang="en-US" dirty="0" smtClean="0"/>
              <a:t>7. </a:t>
            </a:r>
            <a:r>
              <a:rPr lang="en-US" dirty="0"/>
              <a:t>You don't have to wait in line. </a:t>
            </a:r>
          </a:p>
          <a:p>
            <a:r>
              <a:rPr lang="en-US" dirty="0" smtClean="0"/>
              <a:t>8. </a:t>
            </a:r>
            <a:r>
              <a:rPr lang="en-US" dirty="0"/>
              <a:t>You don't have to plan your day around the bank's hours. </a:t>
            </a:r>
          </a:p>
          <a:p>
            <a:r>
              <a:rPr lang="en-US" dirty="0" smtClean="0"/>
              <a:t>9. </a:t>
            </a:r>
            <a:r>
              <a:rPr lang="en-US" dirty="0"/>
              <a:t>You can look at your balance whenever you want, not just when you get a statement</a:t>
            </a:r>
            <a:r>
              <a:rPr lang="en-US" dirty="0" smtClean="0"/>
              <a:t>.</a:t>
            </a:r>
          </a:p>
          <a:p>
            <a:r>
              <a:rPr lang="en-US" dirty="0" smtClean="0"/>
              <a:t>10.</a:t>
            </a:r>
            <a:r>
              <a:rPr lang="en-US" dirty="0"/>
              <a:t> It's also helpful to watch how much interest you're gathering on investments and </a:t>
            </a:r>
            <a:r>
              <a:rPr lang="en-US" dirty="0" smtClean="0"/>
              <a:t>savings </a:t>
            </a:r>
            <a:r>
              <a:rPr lang="en-US" dirty="0"/>
              <a:t>or what service charges you have </a:t>
            </a:r>
            <a:r>
              <a:rPr lang="en-US" dirty="0" smtClean="0"/>
              <a:t>incurred.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40356238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0"/>
            <a:ext cx="7772400" cy="533400"/>
          </a:xfrm>
        </p:spPr>
        <p:txBody>
          <a:bodyPr/>
          <a:lstStyle/>
          <a:p>
            <a:r>
              <a:rPr lang="en-US" sz="3200" dirty="0" smtClean="0"/>
              <a:t>           </a:t>
            </a:r>
            <a:r>
              <a:rPr lang="en-US" sz="3200" dirty="0" smtClean="0">
                <a:solidFill>
                  <a:srgbClr val="FF0000"/>
                </a:solidFill>
              </a:rPr>
              <a:t>PROJECT MEMBERS INFORMATION</a:t>
            </a:r>
            <a:endParaRPr lang="en-US" sz="3200" dirty="0">
              <a:solidFill>
                <a:srgbClr val="FF0000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52" y="838200"/>
            <a:ext cx="7772400" cy="5257800"/>
          </a:xfrm>
        </p:spPr>
        <p:txBody>
          <a:bodyPr/>
          <a:lstStyle/>
          <a:p>
            <a:pPr marL="457200" indent="-457200">
              <a:buAutoNum type="arabicParenR"/>
            </a:pPr>
            <a:r>
              <a:rPr lang="en-US" dirty="0" smtClean="0"/>
              <a:t>NITIN  JIBAHU GANGURDE</a:t>
            </a:r>
          </a:p>
          <a:p>
            <a:r>
              <a:rPr lang="en-US" dirty="0"/>
              <a:t>       (</a:t>
            </a:r>
            <a:r>
              <a:rPr lang="en-US" sz="2400" dirty="0" smtClean="0">
                <a:latin typeface="Andalus" pitchFamily="18" charset="-78"/>
                <a:cs typeface="Andalus" pitchFamily="18" charset="-78"/>
              </a:rPr>
              <a:t>2019</a:t>
            </a:r>
            <a:r>
              <a:rPr lang="en-US" dirty="0" smtClean="0">
                <a:latin typeface="Andalus" pitchFamily="18" charset="-78"/>
                <a:cs typeface="Andalus" pitchFamily="18" charset="-78"/>
              </a:rPr>
              <a:t>BCS113 </a:t>
            </a:r>
            <a:r>
              <a:rPr lang="en-US" dirty="0" smtClean="0">
                <a:cs typeface="Andalus" pitchFamily="18" charset="-78"/>
              </a:rPr>
              <a:t>)  (DIV –A)</a:t>
            </a:r>
            <a:endParaRPr lang="en-US" dirty="0" smtClean="0">
              <a:latin typeface="Andalus" pitchFamily="18" charset="-78"/>
              <a:cs typeface="Andalus" pitchFamily="18" charset="-78"/>
            </a:endParaRPr>
          </a:p>
          <a:p>
            <a:pPr marL="457200" indent="-457200">
              <a:buAutoNum type="arabicParenR"/>
            </a:pPr>
            <a:r>
              <a:rPr lang="en-US" dirty="0" smtClean="0"/>
              <a:t>ABHIJEET SHISHUPAL  DAMAHE</a:t>
            </a:r>
          </a:p>
          <a:p>
            <a:r>
              <a:rPr lang="en-US" dirty="0" smtClean="0"/>
              <a:t>       (</a:t>
            </a:r>
            <a:r>
              <a:rPr lang="en-US" dirty="0" smtClean="0">
                <a:latin typeface="Andalus" pitchFamily="18" charset="-78"/>
                <a:cs typeface="Andalus" pitchFamily="18" charset="-78"/>
              </a:rPr>
              <a:t>2019BCS015 </a:t>
            </a:r>
            <a:r>
              <a:rPr lang="en-US" dirty="0" smtClean="0">
                <a:cs typeface="Andalus" pitchFamily="18" charset="-78"/>
              </a:rPr>
              <a:t>)    (DIV – A)</a:t>
            </a:r>
            <a:endParaRPr lang="en-US" dirty="0" smtClean="0">
              <a:latin typeface="Andalus" pitchFamily="18" charset="-78"/>
              <a:cs typeface="Andalus" pitchFamily="18" charset="-78"/>
            </a:endParaRPr>
          </a:p>
          <a:p>
            <a:pPr marL="457200" indent="-457200">
              <a:buAutoNum type="arabicParenR" startAt="3"/>
            </a:pPr>
            <a:r>
              <a:rPr lang="en-US" dirty="0" smtClean="0">
                <a:cs typeface="Andalus" pitchFamily="18" charset="-78"/>
              </a:rPr>
              <a:t>SAURABH  DNYANESHWAR  GHODAM</a:t>
            </a:r>
          </a:p>
          <a:p>
            <a:r>
              <a:rPr lang="en-US" dirty="0">
                <a:cs typeface="Andalus" pitchFamily="18" charset="-78"/>
              </a:rPr>
              <a:t> </a:t>
            </a:r>
            <a:r>
              <a:rPr lang="en-US" dirty="0" smtClean="0">
                <a:cs typeface="Andalus" pitchFamily="18" charset="-78"/>
              </a:rPr>
              <a:t>       (</a:t>
            </a:r>
            <a:r>
              <a:rPr lang="en-US" dirty="0" smtClean="0">
                <a:latin typeface="Andalus" pitchFamily="18" charset="-78"/>
                <a:cs typeface="Andalus" pitchFamily="18" charset="-78"/>
              </a:rPr>
              <a:t>2019BCS058 </a:t>
            </a:r>
            <a:r>
              <a:rPr lang="en-US" dirty="0" smtClean="0">
                <a:cs typeface="Andalus" pitchFamily="18" charset="-78"/>
              </a:rPr>
              <a:t>)   (DIV </a:t>
            </a:r>
            <a:r>
              <a:rPr lang="en-US" smtClean="0">
                <a:cs typeface="Andalus" pitchFamily="18" charset="-78"/>
              </a:rPr>
              <a:t>– </a:t>
            </a:r>
            <a:r>
              <a:rPr lang="en-US" smtClean="0">
                <a:cs typeface="Andalus" pitchFamily="18" charset="-78"/>
              </a:rPr>
              <a:t>B)</a:t>
            </a:r>
            <a:endParaRPr lang="en-US" dirty="0" smtClean="0">
              <a:cs typeface="Andalus" pitchFamily="18" charset="-78"/>
            </a:endParaRPr>
          </a:p>
          <a:p>
            <a:endParaRPr lang="en-US" dirty="0">
              <a:latin typeface="Andalus" pitchFamily="18" charset="-78"/>
              <a:cs typeface="Andalus" pitchFamily="18" charset="-78"/>
            </a:endParaRPr>
          </a:p>
          <a:p>
            <a:endParaRPr lang="en-US" dirty="0" smtClean="0">
              <a:latin typeface="Andalus" pitchFamily="18" charset="-78"/>
              <a:cs typeface="Andalus" pitchFamily="18" charset="-78"/>
            </a:endParaRPr>
          </a:p>
          <a:p>
            <a:r>
              <a:rPr lang="en-US" dirty="0">
                <a:latin typeface="Andalus" pitchFamily="18" charset="-78"/>
                <a:cs typeface="Andalus" pitchFamily="18" charset="-78"/>
              </a:rPr>
              <a:t> </a:t>
            </a:r>
            <a:r>
              <a:rPr lang="en-US" dirty="0" smtClean="0">
                <a:latin typeface="Andalus" pitchFamily="18" charset="-78"/>
                <a:cs typeface="Andalus" pitchFamily="18" charset="-78"/>
              </a:rPr>
              <a:t>                       GUIDED BY  :- MRS. JAISHRI WAGHMARE (MAM)</a:t>
            </a:r>
          </a:p>
          <a:p>
            <a:r>
              <a:rPr lang="en-US" dirty="0">
                <a:latin typeface="Andalus" pitchFamily="18" charset="-78"/>
                <a:cs typeface="Andalus" pitchFamily="18" charset="-78"/>
              </a:rPr>
              <a:t> </a:t>
            </a:r>
            <a:r>
              <a:rPr lang="en-US" dirty="0" smtClean="0">
                <a:latin typeface="Andalus" pitchFamily="18" charset="-78"/>
                <a:cs typeface="Andalus" pitchFamily="18" charset="-78"/>
              </a:rPr>
              <a:t>                                                 (HOD OF  COMPUTER SCIENCE </a:t>
            </a:r>
          </a:p>
          <a:p>
            <a:r>
              <a:rPr lang="en-US" dirty="0">
                <a:latin typeface="Andalus" pitchFamily="18" charset="-78"/>
                <a:cs typeface="Andalus" pitchFamily="18" charset="-78"/>
              </a:rPr>
              <a:t> </a:t>
            </a:r>
            <a:r>
              <a:rPr lang="en-US" dirty="0" smtClean="0">
                <a:latin typeface="Andalus" pitchFamily="18" charset="-78"/>
                <a:cs typeface="Andalus" pitchFamily="18" charset="-78"/>
              </a:rPr>
              <a:t>                                                   DEPARTMENT  SGGS,NANDED)</a:t>
            </a:r>
            <a:endParaRPr lang="en-US" dirty="0">
              <a:latin typeface="Andalus" pitchFamily="18" charset="-78"/>
              <a:cs typeface="Andalus" pitchFamily="18" charset="-78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7808374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0"/>
            <a:ext cx="7772400" cy="457200"/>
          </a:xfrm>
        </p:spPr>
        <p:txBody>
          <a:bodyPr/>
          <a:lstStyle/>
          <a:p>
            <a:r>
              <a:rPr lang="en-US" sz="2800" dirty="0" smtClean="0">
                <a:effectLst/>
              </a:rPr>
              <a:t>          </a:t>
            </a:r>
            <a:r>
              <a:rPr lang="en-US" sz="2800" dirty="0" smtClean="0">
                <a:solidFill>
                  <a:srgbClr val="FFC000"/>
                </a:solidFill>
                <a:effectLst/>
              </a:rPr>
              <a:t>References  used for Banking  System Project</a:t>
            </a:r>
            <a:endParaRPr lang="en-US" sz="2800" dirty="0">
              <a:solidFill>
                <a:srgbClr val="FFC000"/>
              </a:solidFill>
              <a:effectLst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0" y="685800"/>
            <a:ext cx="9144000" cy="6172200"/>
          </a:xfrm>
        </p:spPr>
        <p:txBody>
          <a:bodyPr>
            <a:noAutofit/>
          </a:bodyPr>
          <a:lstStyle/>
          <a:p>
            <a:pPr algn="just"/>
            <a:r>
              <a:rPr lang="en-US" sz="2000" dirty="0">
                <a:solidFill>
                  <a:srgbClr val="FFC000"/>
                </a:solidFill>
              </a:rPr>
              <a:t>1</a:t>
            </a:r>
            <a:r>
              <a:rPr lang="en-US" sz="2000" dirty="0"/>
              <a:t>. Article: Online banking, Website: https://en.wikipedia.org/wiki/Online_banking </a:t>
            </a:r>
          </a:p>
          <a:p>
            <a:pPr algn="just"/>
            <a:r>
              <a:rPr lang="en-US" sz="2000" dirty="0"/>
              <a:t>June 29, 2015, 12.30 am. </a:t>
            </a:r>
          </a:p>
          <a:p>
            <a:pPr algn="just"/>
            <a:r>
              <a:rPr lang="en-US" sz="2000" dirty="0">
                <a:solidFill>
                  <a:srgbClr val="FFC000"/>
                </a:solidFill>
              </a:rPr>
              <a:t>2</a:t>
            </a:r>
            <a:r>
              <a:rPr lang="en-US" sz="2000" dirty="0"/>
              <a:t>. Online Bank Account Management System </a:t>
            </a:r>
          </a:p>
          <a:p>
            <a:pPr algn="just"/>
            <a:r>
              <a:rPr lang="en-US" sz="2000" dirty="0"/>
              <a:t>Website: http://www.slideshare.net (Collect some info for report documents, 2014-</a:t>
            </a:r>
          </a:p>
          <a:p>
            <a:pPr algn="just"/>
            <a:r>
              <a:rPr lang="en-US" sz="2000" dirty="0"/>
              <a:t>2015) </a:t>
            </a:r>
          </a:p>
          <a:p>
            <a:pPr algn="just"/>
            <a:r>
              <a:rPr lang="en-US" sz="2000" dirty="0">
                <a:solidFill>
                  <a:srgbClr val="FFC000"/>
                </a:solidFill>
              </a:rPr>
              <a:t>3</a:t>
            </a:r>
            <a:r>
              <a:rPr lang="en-US" sz="2000" dirty="0"/>
              <a:t>. Learning MYSQL, JavaScript, </a:t>
            </a:r>
            <a:r>
              <a:rPr lang="en-US" sz="2000" dirty="0" err="1"/>
              <a:t>jQuery</a:t>
            </a:r>
            <a:r>
              <a:rPr lang="en-US" sz="2000" dirty="0"/>
              <a:t>, PHP, HTML, CSS3, </a:t>
            </a:r>
          </a:p>
          <a:p>
            <a:pPr algn="just"/>
            <a:r>
              <a:rPr lang="en-US" sz="2000" dirty="0"/>
              <a:t>Website: http://www.w3schools.comm, 2014-2015 </a:t>
            </a:r>
          </a:p>
          <a:p>
            <a:pPr algn="just"/>
            <a:r>
              <a:rPr lang="en-US" sz="2000" dirty="0">
                <a:solidFill>
                  <a:srgbClr val="FFC000"/>
                </a:solidFill>
              </a:rPr>
              <a:t>4</a:t>
            </a:r>
            <a:r>
              <a:rPr lang="en-US" sz="2000" dirty="0"/>
              <a:t>. PHP and MySQL video tutorials, Oct 2014-2015 </a:t>
            </a:r>
          </a:p>
          <a:p>
            <a:pPr algn="just"/>
            <a:r>
              <a:rPr lang="en-US" sz="2000" dirty="0"/>
              <a:t>Website: http://www.freebanglatutorial.com, http://www.youtube.com </a:t>
            </a:r>
          </a:p>
          <a:p>
            <a:pPr algn="just"/>
            <a:r>
              <a:rPr lang="en-US" sz="2000" dirty="0">
                <a:solidFill>
                  <a:srgbClr val="FFC000"/>
                </a:solidFill>
              </a:rPr>
              <a:t>5</a:t>
            </a:r>
            <a:r>
              <a:rPr lang="en-US" sz="2000" dirty="0"/>
              <a:t>. </a:t>
            </a:r>
            <a:r>
              <a:rPr lang="en-US" sz="2000" dirty="0" err="1"/>
              <a:t>Veneeva</a:t>
            </a:r>
            <a:r>
              <a:rPr lang="en-US" sz="2000" dirty="0"/>
              <a:t>, V. (2006), “E-Banking (Online Banking) and Its Role in Today's Society”, </a:t>
            </a:r>
          </a:p>
          <a:p>
            <a:pPr algn="just"/>
            <a:r>
              <a:rPr lang="en-US" sz="2000" dirty="0" err="1"/>
              <a:t>Ezine</a:t>
            </a:r>
            <a:r>
              <a:rPr lang="en-US" sz="2000" dirty="0"/>
              <a:t> articles, June 30, 2015 </a:t>
            </a:r>
          </a:p>
          <a:p>
            <a:pPr algn="just"/>
            <a:r>
              <a:rPr lang="en-US" sz="2000" dirty="0">
                <a:solidFill>
                  <a:srgbClr val="FFC000"/>
                </a:solidFill>
              </a:rPr>
              <a:t>6</a:t>
            </a:r>
            <a:r>
              <a:rPr lang="en-US" sz="2000" dirty="0"/>
              <a:t>. JavaScript validation for empty input field, (May 10, 2015) </a:t>
            </a:r>
          </a:p>
          <a:p>
            <a:pPr algn="just"/>
            <a:r>
              <a:rPr lang="en-US" sz="2000" dirty="0" err="1"/>
              <a:t>Website:http</a:t>
            </a:r>
            <a:r>
              <a:rPr lang="en-US" sz="2000" dirty="0"/>
              <a:t>://</a:t>
            </a:r>
            <a:r>
              <a:rPr lang="en-US" sz="2000" dirty="0" smtClean="0"/>
              <a:t>stackoverflow.com/questions/3937513/</a:t>
            </a:r>
            <a:r>
              <a:rPr lang="en-US" sz="2000" dirty="0" err="1" smtClean="0"/>
              <a:t>javascript</a:t>
            </a:r>
            <a:r>
              <a:rPr lang="en-US" sz="2000" dirty="0" smtClean="0"/>
              <a:t>-validation-for-empty-input-field.</a:t>
            </a:r>
            <a:endParaRPr lang="en-US" sz="2000" dirty="0"/>
          </a:p>
        </p:txBody>
      </p:sp>
    </p:spTree>
    <p:extLst>
      <p:ext uri="{BB962C8B-B14F-4D97-AF65-F5344CB8AC3E}">
        <p14:creationId xmlns="" xmlns:p14="http://schemas.microsoft.com/office/powerpoint/2010/main" val="1110697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0"/>
            <a:ext cx="7772400" cy="457200"/>
          </a:xfrm>
        </p:spPr>
        <p:txBody>
          <a:bodyPr/>
          <a:lstStyle/>
          <a:p>
            <a:r>
              <a:rPr lang="en-US" sz="3200" dirty="0" smtClean="0"/>
              <a:t>     </a:t>
            </a:r>
            <a:r>
              <a:rPr lang="en-US" sz="3200" dirty="0" smtClean="0">
                <a:solidFill>
                  <a:srgbClr val="FF0000"/>
                </a:solidFill>
              </a:rPr>
              <a:t>SOFTWARE USED WITH THEIR PURPOSE</a:t>
            </a:r>
            <a:endParaRPr lang="en-US" sz="3200" dirty="0">
              <a:solidFill>
                <a:srgbClr val="FF0000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0" y="609600"/>
            <a:ext cx="9067800" cy="6248400"/>
          </a:xfrm>
        </p:spPr>
        <p:txBody>
          <a:bodyPr/>
          <a:lstStyle/>
          <a:p>
            <a:r>
              <a:rPr lang="en-US" dirty="0">
                <a:solidFill>
                  <a:srgbClr val="FFC000"/>
                </a:solidFill>
              </a:rPr>
              <a:t>Front </a:t>
            </a:r>
            <a:r>
              <a:rPr lang="en-US" dirty="0" smtClean="0">
                <a:solidFill>
                  <a:srgbClr val="FFC000"/>
                </a:solidFill>
              </a:rPr>
              <a:t>End/Language  </a:t>
            </a:r>
            <a:r>
              <a:rPr lang="en-US" dirty="0" smtClean="0"/>
              <a:t>:-  HTML ,CSS, JAVASCRIPT,PHP</a:t>
            </a:r>
          </a:p>
          <a:p>
            <a:pPr fontAlgn="base"/>
            <a:r>
              <a:rPr lang="en-US" dirty="0">
                <a:solidFill>
                  <a:srgbClr val="FFC000"/>
                </a:solidFill>
              </a:rPr>
              <a:t> </a:t>
            </a:r>
            <a:r>
              <a:rPr lang="en-US" dirty="0" smtClean="0">
                <a:solidFill>
                  <a:srgbClr val="FFC000"/>
                </a:solidFill>
              </a:rPr>
              <a:t>                  Purpose     </a:t>
            </a:r>
            <a:r>
              <a:rPr lang="en-US" dirty="0" smtClean="0"/>
              <a:t>:- </a:t>
            </a:r>
            <a:r>
              <a:rPr lang="en-US" dirty="0" smtClean="0">
                <a:solidFill>
                  <a:srgbClr val="FF0000"/>
                </a:solidFill>
              </a:rPr>
              <a:t>HTML</a:t>
            </a:r>
            <a:r>
              <a:rPr lang="en-US" dirty="0" smtClean="0"/>
              <a:t> :-</a:t>
            </a:r>
            <a:r>
              <a:rPr lang="en-US" dirty="0"/>
              <a:t>P</a:t>
            </a:r>
            <a:r>
              <a:rPr lang="en-US" dirty="0" smtClean="0"/>
              <a:t>rovides </a:t>
            </a:r>
            <a:r>
              <a:rPr lang="en-US" dirty="0"/>
              <a:t>the </a:t>
            </a:r>
            <a:r>
              <a:rPr lang="en-US" i="1" dirty="0"/>
              <a:t>basic structure</a:t>
            </a:r>
            <a:r>
              <a:rPr lang="en-US" dirty="0"/>
              <a:t> of sites, </a:t>
            </a:r>
          </a:p>
          <a:p>
            <a:pPr fontAlgn="base"/>
            <a:r>
              <a:rPr lang="en-US" dirty="0" smtClean="0"/>
              <a:t>                                          which  enhanced  and  modified by other </a:t>
            </a:r>
          </a:p>
          <a:p>
            <a:pPr fontAlgn="base"/>
            <a:r>
              <a:rPr lang="en-US" dirty="0"/>
              <a:t> </a:t>
            </a:r>
            <a:r>
              <a:rPr lang="en-US" dirty="0" smtClean="0"/>
              <a:t>                                         technology like CSS and  JavaScript.</a:t>
            </a:r>
          </a:p>
          <a:p>
            <a:pPr fontAlgn="base"/>
            <a:r>
              <a:rPr lang="en-US" dirty="0"/>
              <a:t> </a:t>
            </a:r>
            <a:r>
              <a:rPr lang="en-US" dirty="0" smtClean="0"/>
              <a:t>                                         </a:t>
            </a:r>
            <a:r>
              <a:rPr lang="en-US" dirty="0" smtClean="0">
                <a:solidFill>
                  <a:srgbClr val="FF0000"/>
                </a:solidFill>
              </a:rPr>
              <a:t>CSS</a:t>
            </a:r>
            <a:r>
              <a:rPr lang="en-US" dirty="0" smtClean="0"/>
              <a:t> :- </a:t>
            </a:r>
            <a:r>
              <a:rPr lang="en-US" dirty="0"/>
              <a:t>is used to control </a:t>
            </a:r>
            <a:r>
              <a:rPr lang="en-US" i="1" dirty="0"/>
              <a:t>presentation, formatting, </a:t>
            </a:r>
          </a:p>
          <a:p>
            <a:pPr fontAlgn="base"/>
            <a:r>
              <a:rPr lang="en-US" i="1" dirty="0" smtClean="0"/>
              <a:t>                                            and  </a:t>
            </a:r>
            <a:r>
              <a:rPr lang="en-US" i="1" dirty="0" err="1" smtClean="0"/>
              <a:t>layouting</a:t>
            </a:r>
            <a:r>
              <a:rPr lang="en-US" i="1" dirty="0" smtClean="0"/>
              <a:t>.</a:t>
            </a:r>
          </a:p>
          <a:p>
            <a:pPr fontAlgn="base"/>
            <a:r>
              <a:rPr lang="en-US" i="1" dirty="0"/>
              <a:t> </a:t>
            </a:r>
            <a:r>
              <a:rPr lang="en-US" i="1" dirty="0" smtClean="0"/>
              <a:t>                                           </a:t>
            </a:r>
            <a:r>
              <a:rPr lang="en-US" dirty="0" smtClean="0">
                <a:solidFill>
                  <a:srgbClr val="FF0000"/>
                </a:solidFill>
              </a:rPr>
              <a:t>JAVA SCRIPT </a:t>
            </a:r>
            <a:r>
              <a:rPr lang="en-US" dirty="0" smtClean="0"/>
              <a:t>:- </a:t>
            </a:r>
            <a:r>
              <a:rPr lang="en-US" dirty="0"/>
              <a:t> is used to control the </a:t>
            </a:r>
            <a:r>
              <a:rPr lang="en-US" i="1" dirty="0"/>
              <a:t>behavior</a:t>
            </a:r>
            <a:r>
              <a:rPr lang="en-US" dirty="0"/>
              <a:t> of </a:t>
            </a:r>
          </a:p>
          <a:p>
            <a:pPr fontAlgn="base"/>
            <a:r>
              <a:rPr lang="en-US" dirty="0" smtClean="0"/>
              <a:t>                                          different elements.</a:t>
            </a:r>
            <a:endParaRPr lang="en-US" dirty="0"/>
          </a:p>
          <a:p>
            <a:pPr fontAlgn="base"/>
            <a:endParaRPr lang="en-US" dirty="0">
              <a:solidFill>
                <a:srgbClr val="FFC000"/>
              </a:solidFill>
            </a:endParaRPr>
          </a:p>
          <a:p>
            <a:pPr fontAlgn="base"/>
            <a:r>
              <a:rPr lang="en-US" dirty="0" smtClean="0">
                <a:solidFill>
                  <a:srgbClr val="FFC000"/>
                </a:solidFill>
              </a:rPr>
              <a:t>Back </a:t>
            </a:r>
            <a:r>
              <a:rPr lang="en-US" dirty="0">
                <a:solidFill>
                  <a:srgbClr val="FFC000"/>
                </a:solidFill>
              </a:rPr>
              <a:t>End/Database </a:t>
            </a:r>
            <a:r>
              <a:rPr lang="en-US" dirty="0"/>
              <a:t>: </a:t>
            </a:r>
            <a:r>
              <a:rPr lang="en-US" dirty="0" smtClean="0"/>
              <a:t>-</a:t>
            </a:r>
            <a:r>
              <a:rPr lang="en-US" dirty="0" smtClean="0">
                <a:solidFill>
                  <a:srgbClr val="FF0000"/>
                </a:solidFill>
              </a:rPr>
              <a:t> MYSQL </a:t>
            </a:r>
            <a:r>
              <a:rPr lang="en-US" dirty="0" smtClean="0"/>
              <a:t>:- Including data , Warehousing ,logging </a:t>
            </a:r>
          </a:p>
          <a:p>
            <a:pPr fontAlgn="base"/>
            <a:r>
              <a:rPr lang="en-US" dirty="0"/>
              <a:t> </a:t>
            </a:r>
            <a:r>
              <a:rPr lang="en-US" dirty="0" smtClean="0"/>
              <a:t>                                       application and  Web  database  handling.</a:t>
            </a:r>
          </a:p>
          <a:p>
            <a:pPr fontAlgn="base"/>
            <a:endParaRPr lang="en-US" dirty="0"/>
          </a:p>
          <a:p>
            <a:r>
              <a:rPr lang="en-US" dirty="0">
                <a:solidFill>
                  <a:srgbClr val="FFC000"/>
                </a:solidFill>
              </a:rPr>
              <a:t>Additional </a:t>
            </a:r>
            <a:r>
              <a:rPr lang="en-US" dirty="0" smtClean="0">
                <a:solidFill>
                  <a:srgbClr val="FFC000"/>
                </a:solidFill>
              </a:rPr>
              <a:t>Tools    </a:t>
            </a:r>
            <a:r>
              <a:rPr lang="en-US" dirty="0"/>
              <a:t>: </a:t>
            </a:r>
            <a:r>
              <a:rPr lang="en-US" dirty="0" smtClean="0"/>
              <a:t>-    </a:t>
            </a:r>
            <a:r>
              <a:rPr lang="en-US" dirty="0" smtClean="0">
                <a:solidFill>
                  <a:srgbClr val="FF0000"/>
                </a:solidFill>
              </a:rPr>
              <a:t>XAPM </a:t>
            </a:r>
            <a:r>
              <a:rPr lang="en-US" dirty="0">
                <a:solidFill>
                  <a:srgbClr val="FF0000"/>
                </a:solidFill>
              </a:rPr>
              <a:t>Server 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:- </a:t>
            </a:r>
            <a:r>
              <a:rPr lang="en-US" dirty="0"/>
              <a:t>allows you to build </a:t>
            </a:r>
            <a:r>
              <a:rPr lang="en-US" dirty="0" smtClean="0"/>
              <a:t>Word Press </a:t>
            </a:r>
            <a:r>
              <a:rPr lang="en-US" dirty="0"/>
              <a:t>site </a:t>
            </a:r>
            <a:r>
              <a:rPr lang="en-US" dirty="0" smtClean="0"/>
              <a:t>    </a:t>
            </a:r>
          </a:p>
          <a:p>
            <a:r>
              <a:rPr lang="en-US" dirty="0"/>
              <a:t> </a:t>
            </a:r>
            <a:r>
              <a:rPr lang="en-US" dirty="0" smtClean="0"/>
              <a:t>                                    offline</a:t>
            </a:r>
            <a:r>
              <a:rPr lang="en-US" dirty="0"/>
              <a:t>, on a local web server on your </a:t>
            </a:r>
            <a:r>
              <a:rPr lang="en-US" dirty="0" smtClean="0"/>
              <a:t>computer.</a:t>
            </a:r>
            <a:endParaRPr lang="en-US" dirty="0"/>
          </a:p>
          <a:p>
            <a:r>
              <a:rPr lang="en-US" dirty="0">
                <a:solidFill>
                  <a:srgbClr val="FFC000"/>
                </a:solidFill>
              </a:rPr>
              <a:t>Operating System </a:t>
            </a:r>
            <a:r>
              <a:rPr lang="en-US" dirty="0"/>
              <a:t>: </a:t>
            </a:r>
            <a:r>
              <a:rPr lang="en-US" dirty="0" smtClean="0"/>
              <a:t>-Windows 8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4375066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0"/>
            <a:ext cx="7772400" cy="457200"/>
          </a:xfrm>
        </p:spPr>
        <p:txBody>
          <a:bodyPr/>
          <a:lstStyle/>
          <a:p>
            <a:r>
              <a:rPr lang="en-US" sz="3200" dirty="0" smtClean="0"/>
              <a:t>             </a:t>
            </a:r>
            <a:br>
              <a:rPr lang="en-US" sz="3200" dirty="0" smtClean="0"/>
            </a:br>
            <a:r>
              <a:rPr lang="en-US" sz="3200" dirty="0"/>
              <a:t/>
            </a:r>
            <a:br>
              <a:rPr lang="en-US" sz="3200" dirty="0"/>
            </a:br>
            <a:r>
              <a:rPr lang="en-US" sz="3200" dirty="0" smtClean="0"/>
              <a:t>     </a:t>
            </a:r>
            <a:r>
              <a:rPr lang="en-US" sz="3200" dirty="0" smtClean="0">
                <a:solidFill>
                  <a:srgbClr val="FF0000"/>
                </a:solidFill>
              </a:rPr>
              <a:t>DESIGN  PICTURES  OF BANKING WEBSITE </a:t>
            </a:r>
            <a:endParaRPr lang="en-US" sz="3200" dirty="0">
              <a:solidFill>
                <a:srgbClr val="FF0000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0" y="609600"/>
            <a:ext cx="9144000" cy="624840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6" name="Picture 5" descr="IMG_20211127_230909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609600"/>
            <a:ext cx="9144000" cy="6248399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1027783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0"/>
            <a:ext cx="7772400" cy="457200"/>
          </a:xfrm>
        </p:spPr>
        <p:txBody>
          <a:bodyPr/>
          <a:lstStyle/>
          <a:p>
            <a:r>
              <a:rPr lang="en-US" sz="2800" dirty="0" smtClean="0"/>
              <a:t>           </a:t>
            </a:r>
            <a:r>
              <a:rPr lang="en-US" sz="2800" dirty="0" smtClean="0">
                <a:solidFill>
                  <a:srgbClr val="FF0000"/>
                </a:solidFill>
              </a:rPr>
              <a:t>DESIGN  PICTURES  OF BANKING WEBSITE</a:t>
            </a:r>
            <a:r>
              <a:rPr lang="en-US" sz="2800" dirty="0" smtClean="0"/>
              <a:t> </a:t>
            </a:r>
            <a:endParaRPr lang="en-US" sz="28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0" y="838200"/>
            <a:ext cx="9144000" cy="601980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" name="Picture 3" descr="IMG_20211127_230837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878305"/>
            <a:ext cx="9144000" cy="597969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660849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0"/>
            <a:ext cx="7772400" cy="457200"/>
          </a:xfrm>
        </p:spPr>
        <p:txBody>
          <a:bodyPr/>
          <a:lstStyle/>
          <a:p>
            <a:r>
              <a:rPr lang="en-US" sz="2800" dirty="0" smtClean="0">
                <a:solidFill>
                  <a:srgbClr val="FF0000"/>
                </a:solidFill>
              </a:rPr>
              <a:t>           DESIGN  PICTURES  OF BANKING WEBSITE</a:t>
            </a:r>
            <a:endParaRPr lang="en-US" sz="28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0" y="685800"/>
            <a:ext cx="9144000" cy="617220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" name="Picture 3" descr="IMG_20211127_23082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740595"/>
            <a:ext cx="9144000" cy="611740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4491228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0"/>
            <a:ext cx="7772400" cy="381000"/>
          </a:xfrm>
        </p:spPr>
        <p:txBody>
          <a:bodyPr/>
          <a:lstStyle/>
          <a:p>
            <a:r>
              <a:rPr lang="en-US" sz="2800" dirty="0" smtClean="0">
                <a:solidFill>
                  <a:srgbClr val="FF0000"/>
                </a:solidFill>
              </a:rPr>
              <a:t>          DESIGN  PICTURES  OF BANKING WEBSITE</a:t>
            </a:r>
            <a:endParaRPr lang="en-US" sz="28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0" y="685800"/>
            <a:ext cx="9144000" cy="617220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" name="Picture 3" descr="IMG_20211127_230747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723966"/>
            <a:ext cx="9144000" cy="613403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2676570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0"/>
            <a:ext cx="7772400" cy="457200"/>
          </a:xfrm>
        </p:spPr>
        <p:txBody>
          <a:bodyPr/>
          <a:lstStyle/>
          <a:p>
            <a:r>
              <a:rPr lang="en-US" sz="2800" dirty="0" smtClean="0">
                <a:solidFill>
                  <a:srgbClr val="FF0000"/>
                </a:solidFill>
              </a:rPr>
              <a:t>           DESIGN  PICTURES  OF BANKING WEBSITE</a:t>
            </a:r>
            <a:endParaRPr lang="en-US" sz="28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0" y="609600"/>
            <a:ext cx="9144000" cy="624840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" name="Picture 3" descr="IMG_20211127_230807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545865"/>
            <a:ext cx="9144000" cy="631213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4120230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0"/>
            <a:ext cx="7772400" cy="533400"/>
          </a:xfrm>
        </p:spPr>
        <p:txBody>
          <a:bodyPr/>
          <a:lstStyle/>
          <a:p>
            <a:r>
              <a:rPr lang="en-US" sz="3200" dirty="0" smtClean="0"/>
              <a:t>                               </a:t>
            </a:r>
            <a:r>
              <a:rPr lang="en-US" sz="3200" dirty="0" smtClean="0">
                <a:solidFill>
                  <a:srgbClr val="FF0000"/>
                </a:solidFill>
              </a:rPr>
              <a:t>ER  DIAGRAM</a:t>
            </a:r>
            <a:endParaRPr lang="en-US" sz="3200" dirty="0">
              <a:solidFill>
                <a:srgbClr val="FF0000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0" y="762000"/>
            <a:ext cx="9144000" cy="609600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81000" y="381000"/>
            <a:ext cx="4343400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>
                <a:ln>
                  <a:solidFill>
                    <a:srgbClr val="FF0000"/>
                  </a:solidFill>
                </a:ln>
              </a:rPr>
              <a:t>     ER  DIAGRAM BANKING  SYSTEM</a:t>
            </a:r>
            <a:endParaRPr lang="en-US" dirty="0">
              <a:ln>
                <a:solidFill>
                  <a:srgbClr val="FF0000"/>
                </a:solidFill>
              </a:ln>
            </a:endParaRPr>
          </a:p>
        </p:txBody>
      </p:sp>
    </p:spTree>
    <p:extLst>
      <p:ext uri="{BB962C8B-B14F-4D97-AF65-F5344CB8AC3E}">
        <p14:creationId xmlns="" xmlns:p14="http://schemas.microsoft.com/office/powerpoint/2010/main" val="56135621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efault Theme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  <a:scene3d>
            <a:camera prst="orthographicFront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267</TotalTime>
  <Words>1834</Words>
  <Application>Microsoft Office PowerPoint</Application>
  <PresentationFormat>On-screen Show (4:3)</PresentationFormat>
  <Paragraphs>138</Paragraphs>
  <Slides>20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Default Theme</vt:lpstr>
      <vt:lpstr>BANKING  DATABASE  MANAGEMENT SYSTEM</vt:lpstr>
      <vt:lpstr>           PROJECT MEMBERS INFORMATION</vt:lpstr>
      <vt:lpstr>     SOFTWARE USED WITH THEIR PURPOSE</vt:lpstr>
      <vt:lpstr>                    DESIGN  PICTURES  OF BANKING WEBSITE </vt:lpstr>
      <vt:lpstr>           DESIGN  PICTURES  OF BANKING WEBSITE </vt:lpstr>
      <vt:lpstr>           DESIGN  PICTURES  OF BANKING WEBSITE</vt:lpstr>
      <vt:lpstr>          DESIGN  PICTURES  OF BANKING WEBSITE</vt:lpstr>
      <vt:lpstr>           DESIGN  PICTURES  OF BANKING WEBSITE</vt:lpstr>
      <vt:lpstr>                               ER  DIAGRAM</vt:lpstr>
      <vt:lpstr>    REPORT OF BANKING  DATABASE  SYSTEM</vt:lpstr>
      <vt:lpstr>                        Main Purpose of Banking</vt:lpstr>
      <vt:lpstr>                      Functions  Of  Banking  System</vt:lpstr>
      <vt:lpstr>                   Admin Module for Banking System</vt:lpstr>
      <vt:lpstr>               Banking  Database  System  Description</vt:lpstr>
      <vt:lpstr>                                                             Online  Banking  Tips </vt:lpstr>
      <vt:lpstr>                     Conclusion  Of Banking Report</vt:lpstr>
      <vt:lpstr>           Feature  of  Banking  Management  System    </vt:lpstr>
      <vt:lpstr>    Details  Of  Work  Completed </vt:lpstr>
      <vt:lpstr>               Benefits Of Online  Banking System</vt:lpstr>
      <vt:lpstr>          References  used for Banking  System Project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BANKING  DATABASE  MANAGEMENT SYSTEM</dc:title>
  <dc:creator>Toshiba</dc:creator>
  <cp:lastModifiedBy>Admin</cp:lastModifiedBy>
  <cp:revision>27</cp:revision>
  <dcterms:created xsi:type="dcterms:W3CDTF">2021-11-27T11:01:54Z</dcterms:created>
  <dcterms:modified xsi:type="dcterms:W3CDTF">2021-11-27T18:13:14Z</dcterms:modified>
</cp:coreProperties>
</file>